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4"/>
  </p:notesMasterIdLst>
  <p:sldIdLst>
    <p:sldId id="274" r:id="rId2"/>
    <p:sldId id="273" r:id="rId3"/>
    <p:sldId id="356" r:id="rId4"/>
    <p:sldId id="415" r:id="rId5"/>
    <p:sldId id="352" r:id="rId6"/>
    <p:sldId id="394" r:id="rId7"/>
    <p:sldId id="395" r:id="rId8"/>
    <p:sldId id="340" r:id="rId9"/>
    <p:sldId id="346" r:id="rId10"/>
    <p:sldId id="348" r:id="rId11"/>
    <p:sldId id="396" r:id="rId12"/>
    <p:sldId id="405" r:id="rId13"/>
    <p:sldId id="404" r:id="rId14"/>
    <p:sldId id="408" r:id="rId15"/>
    <p:sldId id="409" r:id="rId16"/>
    <p:sldId id="407" r:id="rId17"/>
    <p:sldId id="397" r:id="rId18"/>
    <p:sldId id="401" r:id="rId19"/>
    <p:sldId id="402" r:id="rId20"/>
    <p:sldId id="398" r:id="rId21"/>
    <p:sldId id="399" r:id="rId22"/>
    <p:sldId id="411" r:id="rId23"/>
    <p:sldId id="400" r:id="rId24"/>
    <p:sldId id="410" r:id="rId25"/>
    <p:sldId id="353" r:id="rId26"/>
    <p:sldId id="350" r:id="rId27"/>
    <p:sldId id="414" r:id="rId28"/>
    <p:sldId id="341" r:id="rId29"/>
    <p:sldId id="345" r:id="rId30"/>
    <p:sldId id="354" r:id="rId31"/>
    <p:sldId id="342" r:id="rId32"/>
    <p:sldId id="416" r:id="rId33"/>
    <p:sldId id="262" r:id="rId34"/>
    <p:sldId id="277" r:id="rId35"/>
    <p:sldId id="263" r:id="rId36"/>
    <p:sldId id="259" r:id="rId37"/>
    <p:sldId id="264" r:id="rId38"/>
    <p:sldId id="289" r:id="rId39"/>
    <p:sldId id="389" r:id="rId40"/>
    <p:sldId id="357" r:id="rId41"/>
    <p:sldId id="358" r:id="rId42"/>
    <p:sldId id="278" r:id="rId43"/>
    <p:sldId id="333" r:id="rId44"/>
    <p:sldId id="343" r:id="rId45"/>
    <p:sldId id="334" r:id="rId46"/>
    <p:sldId id="282" r:id="rId47"/>
    <p:sldId id="283" r:id="rId48"/>
    <p:sldId id="336" r:id="rId49"/>
    <p:sldId id="335" r:id="rId50"/>
    <p:sldId id="284" r:id="rId51"/>
    <p:sldId id="285" r:id="rId52"/>
    <p:sldId id="381" r:id="rId53"/>
    <p:sldId id="380" r:id="rId54"/>
    <p:sldId id="260" r:id="rId55"/>
    <p:sldId id="261" r:id="rId56"/>
    <p:sldId id="370" r:id="rId57"/>
    <p:sldId id="369" r:id="rId58"/>
    <p:sldId id="266" r:id="rId59"/>
    <p:sldId id="371" r:id="rId60"/>
    <p:sldId id="393" r:id="rId61"/>
    <p:sldId id="372" r:id="rId62"/>
    <p:sldId id="417" r:id="rId63"/>
    <p:sldId id="374" r:id="rId64"/>
    <p:sldId id="272" r:id="rId65"/>
    <p:sldId id="418" r:id="rId66"/>
    <p:sldId id="419" r:id="rId67"/>
    <p:sldId id="268" r:id="rId68"/>
    <p:sldId id="270" r:id="rId69"/>
    <p:sldId id="269" r:id="rId70"/>
    <p:sldId id="292" r:id="rId71"/>
    <p:sldId id="382" r:id="rId72"/>
    <p:sldId id="392" r:id="rId73"/>
    <p:sldId id="296" r:id="rId74"/>
    <p:sldId id="362" r:id="rId75"/>
    <p:sldId id="360" r:id="rId76"/>
    <p:sldId id="298" r:id="rId77"/>
    <p:sldId id="376" r:id="rId78"/>
    <p:sldId id="386" r:id="rId79"/>
    <p:sldId id="378" r:id="rId80"/>
    <p:sldId id="377" r:id="rId81"/>
    <p:sldId id="301" r:id="rId82"/>
    <p:sldId id="302" r:id="rId83"/>
    <p:sldId id="303" r:id="rId84"/>
    <p:sldId id="304" r:id="rId85"/>
    <p:sldId id="309" r:id="rId86"/>
    <p:sldId id="305" r:id="rId87"/>
    <p:sldId id="307" r:id="rId88"/>
    <p:sldId id="311" r:id="rId89"/>
    <p:sldId id="312" r:id="rId90"/>
    <p:sldId id="344" r:id="rId91"/>
    <p:sldId id="313" r:id="rId92"/>
    <p:sldId id="388" r:id="rId93"/>
    <p:sldId id="363" r:id="rId94"/>
    <p:sldId id="365" r:id="rId95"/>
    <p:sldId id="366" r:id="rId96"/>
    <p:sldId id="367" r:id="rId97"/>
    <p:sldId id="364" r:id="rId98"/>
    <p:sldId id="317" r:id="rId99"/>
    <p:sldId id="318" r:id="rId100"/>
    <p:sldId id="319" r:id="rId101"/>
    <p:sldId id="320" r:id="rId102"/>
    <p:sldId id="383"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596"/>
    <a:srgbClr val="E3F2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05"/>
    <p:restoredTop sz="94660"/>
  </p:normalViewPr>
  <p:slideViewPr>
    <p:cSldViewPr snapToGrid="0" snapToObjects="1">
      <p:cViewPr varScale="1">
        <p:scale>
          <a:sx n="74" d="100"/>
          <a:sy n="74" d="100"/>
        </p:scale>
        <p:origin x="72" y="99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479F0F-C3D8-0349-BBB1-26CCC3D205CD}" type="datetimeFigureOut">
              <a:rPr lang="en-US" smtClean="0"/>
              <a:pPr/>
              <a:t>2/14/2019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696542-6F8B-7641-A3EC-494F811B6165}" type="slidenum">
              <a:rPr lang="en-US" smtClean="0"/>
              <a:pPr/>
              <a:t>‹Nº›</a:t>
            </a:fld>
            <a:endParaRPr lang="en-US"/>
          </a:p>
        </p:txBody>
      </p:sp>
    </p:spTree>
    <p:extLst>
      <p:ext uri="{BB962C8B-B14F-4D97-AF65-F5344CB8AC3E}">
        <p14:creationId xmlns:p14="http://schemas.microsoft.com/office/powerpoint/2010/main" val="22453841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6C467489-7964-9A45-AD19-3A02924B7FA7}" type="slidenum">
              <a:rPr lang="en-US" sz="1200" i="0"/>
              <a:pPr eaLnBrk="1" hangingPunct="1"/>
              <a:t>1</a:t>
            </a:fld>
            <a:endParaRPr lang="en-US" sz="1200" i="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2F3AFC4-83E5-884E-BC32-6FA667BF4A9F}" type="slidenum">
              <a:rPr lang="en-US"/>
              <a:pPr/>
              <a:t>37</a:t>
            </a:fld>
            <a:endParaRPr lang="en-US"/>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3E32C1A8-50BF-AB4E-966E-6CF20DA2EF5F}" type="slidenum">
              <a:rPr lang="en-US" sz="1200" i="0"/>
              <a:pPr eaLnBrk="1" hangingPunct="1"/>
              <a:t>38</a:t>
            </a:fld>
            <a:endParaRPr lang="en-US" sz="1200" i="0"/>
          </a:p>
        </p:txBody>
      </p:sp>
      <p:sp>
        <p:nvSpPr>
          <p:cNvPr id="1095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algn="r" eaLnBrk="1" hangingPunct="1">
              <a:spcBef>
                <a:spcPct val="0"/>
              </a:spcBef>
            </a:pPr>
            <a:fld id="{BE6837D3-C550-F24E-B242-08E8EF1E10F1}" type="slidenum">
              <a:rPr lang="en-US" sz="1200" i="0">
                <a:latin typeface="Arial" charset="0"/>
              </a:rPr>
              <a:pPr algn="r" eaLnBrk="1" hangingPunct="1">
                <a:spcBef>
                  <a:spcPct val="0"/>
                </a:spcBef>
              </a:pPr>
              <a:t>38</a:t>
            </a:fld>
            <a:endParaRPr lang="en-US" sz="1200" i="0">
              <a:latin typeface="Arial" charset="0"/>
            </a:endParaRPr>
          </a:p>
        </p:txBody>
      </p:sp>
      <p:sp>
        <p:nvSpPr>
          <p:cNvPr id="109572" name="Rectangle 2"/>
          <p:cNvSpPr>
            <a:spLocks noGrp="1" noRot="1" noChangeAspect="1" noChangeArrowheads="1" noTextEdit="1"/>
          </p:cNvSpPr>
          <p:nvPr>
            <p:ph type="sldImg"/>
          </p:nvPr>
        </p:nvSpPr>
        <p:spPr>
          <a:solidFill>
            <a:srgbClr val="FFFFFF"/>
          </a:solidFill>
          <a:ln/>
        </p:spPr>
      </p:sp>
      <p:sp>
        <p:nvSpPr>
          <p:cNvPr id="10957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2C517D30-1974-0244-8546-2EE7B9E174CC}" type="slidenum">
              <a:rPr lang="en-US" sz="1200" i="0"/>
              <a:pPr eaLnBrk="1" hangingPunct="1"/>
              <a:t>39</a:t>
            </a:fld>
            <a:endParaRPr lang="en-US" sz="1200" i="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353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E72B587D-BE4C-384E-BB8F-D14E5A848523}" type="slidenum">
              <a:rPr lang="en-US" sz="1200" i="0"/>
              <a:pPr eaLnBrk="1" hangingPunct="1"/>
              <a:t>42</a:t>
            </a:fld>
            <a:endParaRPr lang="en-US" sz="1200" i="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33C6D65D-448D-F442-B897-584CF4B3CA59}" type="slidenum">
              <a:rPr lang="en-US" sz="1200" i="0"/>
              <a:pPr eaLnBrk="1" hangingPunct="1"/>
              <a:t>46</a:t>
            </a:fld>
            <a:endParaRPr lang="en-US" sz="1200" i="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A29AE908-16CF-DC4D-968A-C061762CD572}" type="slidenum">
              <a:rPr lang="en-US" sz="1200" i="0"/>
              <a:pPr eaLnBrk="1" hangingPunct="1"/>
              <a:t>47</a:t>
            </a:fld>
            <a:endParaRPr lang="en-US" sz="1200" i="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5F08941B-FC83-CB4D-89B1-40D949219D42}" type="slidenum">
              <a:rPr lang="en-US" sz="1200" i="0"/>
              <a:pPr eaLnBrk="1" hangingPunct="1"/>
              <a:t>50</a:t>
            </a:fld>
            <a:endParaRPr lang="en-US" sz="1200" i="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12C45698-B9B8-2240-ADF9-D7FFC8533FD0}" type="slidenum">
              <a:rPr lang="en-US" sz="1200" i="0"/>
              <a:pPr eaLnBrk="1" hangingPunct="1"/>
              <a:t>51</a:t>
            </a:fld>
            <a:endParaRPr lang="en-US" sz="1200" i="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001B74E-385E-E34F-8D67-AF5E39ECBBB1}" type="slidenum">
              <a:rPr lang="en-US"/>
              <a:pPr/>
              <a:t>54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F38B942-109A-BD4F-8CDD-A3BB51F71C4E}" type="slidenum">
              <a:rPr lang="en-US"/>
              <a:pPr/>
              <a:t>55</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C461C3FF-8281-6341-841A-AB1E27671109}" type="slidenum">
              <a:rPr lang="en-US" sz="1200" i="0"/>
              <a:pPr eaLnBrk="1" hangingPunct="1"/>
              <a:t>8</a:t>
            </a:fld>
            <a:endParaRPr lang="en-US" sz="1200" i="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4789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9D8A2AE-A294-3443-BBC9-078E382BD83A}" type="slidenum">
              <a:rPr lang="en-US"/>
              <a:pPr/>
              <a:t>58</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D66E0A-54DE-1A45-99E6-8B69296A73F7}" type="slidenum">
              <a:rPr lang="en-US"/>
              <a:pPr/>
              <a:t>63</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750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D2654-DFC1-3E4B-82E8-E53ED1F3D84B}" type="slidenum">
              <a:rPr lang="en-US"/>
              <a:pPr/>
              <a:t>64</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78EF9D98-F926-4BF1-8173-838C032F0E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EDD24F-9DE1-4B72-9FD1-03E519838FC2}" type="slidenum">
              <a:rPr lang="en-US" altLang="es-MX">
                <a:latin typeface="Times New Roman" panose="02020603050405020304" pitchFamily="18" charset="0"/>
                <a:ea typeface="ＭＳ Ｐゴシック" panose="020B0600070205080204" pitchFamily="34" charset="-128"/>
              </a:rPr>
              <a:pPr fontAlgn="base">
                <a:spcBef>
                  <a:spcPct val="0"/>
                </a:spcBef>
                <a:spcAft>
                  <a:spcPct val="0"/>
                </a:spcAft>
              </a:pPr>
              <a:t>65</a:t>
            </a:fld>
            <a:endParaRPr lang="en-US" altLang="es-MX">
              <a:latin typeface="Times New Roman" panose="02020603050405020304" pitchFamily="18" charset="0"/>
              <a:ea typeface="ＭＳ Ｐゴシック" panose="020B0600070205080204" pitchFamily="34" charset="-128"/>
            </a:endParaRPr>
          </a:p>
        </p:txBody>
      </p:sp>
      <p:sp>
        <p:nvSpPr>
          <p:cNvPr id="100355" name="Rectangle 2">
            <a:extLst>
              <a:ext uri="{FF2B5EF4-FFF2-40B4-BE49-F238E27FC236}">
                <a16:creationId xmlns:a16="http://schemas.microsoft.com/office/drawing/2014/main" id="{59906BB1-7933-4275-9697-55662B9300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865DC1EA-8219-48A7-976C-47FD49E17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altLang="es-MX">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3EB3EDD-C4B1-4DF6-A9A7-EC53A0B371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DF2A41-4ED3-4F8F-8CD0-8843D7D65E12}" type="slidenum">
              <a:rPr lang="en-US" altLang="es-MX">
                <a:latin typeface="Times New Roman" panose="02020603050405020304" pitchFamily="18" charset="0"/>
                <a:ea typeface="ＭＳ Ｐゴシック" panose="020B0600070205080204" pitchFamily="34" charset="-128"/>
              </a:rPr>
              <a:pPr fontAlgn="base">
                <a:spcBef>
                  <a:spcPct val="0"/>
                </a:spcBef>
                <a:spcAft>
                  <a:spcPct val="0"/>
                </a:spcAft>
              </a:pPr>
              <a:t>66</a:t>
            </a:fld>
            <a:endParaRPr lang="en-US" altLang="es-MX">
              <a:latin typeface="Times New Roman" panose="02020603050405020304" pitchFamily="18" charset="0"/>
              <a:ea typeface="ＭＳ Ｐゴシック" panose="020B0600070205080204" pitchFamily="34" charset="-128"/>
            </a:endParaRPr>
          </a:p>
        </p:txBody>
      </p:sp>
      <p:sp>
        <p:nvSpPr>
          <p:cNvPr id="102403" name="Rectangle 2">
            <a:extLst>
              <a:ext uri="{FF2B5EF4-FFF2-40B4-BE49-F238E27FC236}">
                <a16:creationId xmlns:a16="http://schemas.microsoft.com/office/drawing/2014/main" id="{F2669CE5-3855-4749-8221-D3E5B99506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96F15AF6-B37B-4112-9EE3-16F2E11E7C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MX" altLang="es-MX">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156F63A-7B83-CD47-A188-AFD8436F36C1}" type="slidenum">
              <a:rPr lang="en-US"/>
              <a:pPr/>
              <a:t>67</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5893BEB-5283-944B-8A2E-19176D30730D}" type="slidenum">
              <a:rPr lang="en-US"/>
              <a:pPr/>
              <a:t>68</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8427D355-FB03-454E-A6E6-581F84AC21E9}" type="slidenum">
              <a:rPr lang="en-US"/>
              <a:pPr/>
              <a:t>69</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E7657DF4-EFC5-3D44-A5D1-5E899B25FE00}" type="slidenum">
              <a:rPr lang="en-US" sz="1200" i="0"/>
              <a:pPr eaLnBrk="1" hangingPunct="1"/>
              <a:t>70</a:t>
            </a:fld>
            <a:endParaRPr lang="en-US" sz="1200" i="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8038FDBD-177A-4B46-887A-FE5A3161995D}" type="slidenum">
              <a:rPr lang="en-US" sz="1200" i="0"/>
              <a:pPr eaLnBrk="1" hangingPunct="1"/>
              <a:t>73</a:t>
            </a:fld>
            <a:endParaRPr lang="en-US" sz="1200" i="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FDC0B09D-8ECE-9341-8903-8D7E72AEDCB4}" type="slidenum">
              <a:rPr lang="en-US" sz="1200" i="0"/>
              <a:pPr eaLnBrk="1" hangingPunct="1"/>
              <a:t>27</a:t>
            </a:fld>
            <a:endParaRPr lang="en-US" sz="1200" i="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25002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98B7897C-93AA-EB4F-AC91-EE8C00BF699D}" type="slidenum">
              <a:rPr lang="en-US" sz="1200" i="0"/>
              <a:pPr eaLnBrk="1" hangingPunct="1"/>
              <a:t>76</a:t>
            </a:fld>
            <a:endParaRPr lang="en-US" sz="1200" i="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7EE9FACC-DEBC-A24C-B0AB-2115A620B488}" type="slidenum">
              <a:rPr lang="en-US" sz="1200" i="0"/>
              <a:pPr eaLnBrk="1" hangingPunct="1"/>
              <a:t>77</a:t>
            </a:fld>
            <a:endParaRPr lang="en-US" sz="1200" i="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11815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06D22093-7609-0D4C-A69A-3F5223A6CB04}" type="slidenum">
              <a:rPr lang="en-US" sz="1200" i="0"/>
              <a:pPr eaLnBrk="1" hangingPunct="1"/>
              <a:t>81</a:t>
            </a:fld>
            <a:endParaRPr lang="en-US" sz="1200" i="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30B16B1A-4DD2-964F-BC91-536610C75B1F}" type="slidenum">
              <a:rPr lang="en-US" sz="1200" i="0"/>
              <a:pPr eaLnBrk="1" hangingPunct="1"/>
              <a:t>82</a:t>
            </a:fld>
            <a:endParaRPr lang="en-US" sz="1200" i="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7EE9FACC-DEBC-A24C-B0AB-2115A620B488}" type="slidenum">
              <a:rPr lang="en-US" sz="1200" i="0"/>
              <a:pPr eaLnBrk="1" hangingPunct="1"/>
              <a:t>83</a:t>
            </a:fld>
            <a:endParaRPr lang="en-US" sz="1200" i="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412B7BC8-8D28-E84C-A876-4BD3A6B8686C}" type="slidenum">
              <a:rPr lang="en-US" sz="1200" i="0"/>
              <a:pPr eaLnBrk="1" hangingPunct="1"/>
              <a:t>84</a:t>
            </a:fld>
            <a:endParaRPr lang="en-US" sz="1200" i="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ACCED778-3EF2-8945-9C97-4032F4258F2C}" type="slidenum">
              <a:rPr lang="en-US" sz="1200" i="0"/>
              <a:pPr eaLnBrk="1" hangingPunct="1"/>
              <a:t>85</a:t>
            </a:fld>
            <a:endParaRPr lang="en-US" sz="1200" i="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57D5D9CE-0A46-C24C-A327-21D2776568F8}" type="slidenum">
              <a:rPr lang="en-US" sz="1200" i="0"/>
              <a:pPr eaLnBrk="1" hangingPunct="1"/>
              <a:t>86</a:t>
            </a:fld>
            <a:endParaRPr lang="en-US" sz="1200" i="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ABE97E10-32A7-424C-9D87-028C220AB264}" type="slidenum">
              <a:rPr lang="en-US" sz="1200" i="0"/>
              <a:pPr eaLnBrk="1" hangingPunct="1"/>
              <a:t>87</a:t>
            </a:fld>
            <a:endParaRPr lang="en-US" sz="1200" i="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884A86BB-AB14-0245-8A40-7A69F85831F6}" type="slidenum">
              <a:rPr lang="en-US" sz="1200" i="0"/>
              <a:pPr eaLnBrk="1" hangingPunct="1"/>
              <a:t>88</a:t>
            </a:fld>
            <a:endParaRPr lang="en-US" sz="1200" i="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FDC0B09D-8ECE-9341-8903-8D7E72AEDCB4}" type="slidenum">
              <a:rPr lang="en-US" sz="1200" i="0"/>
              <a:pPr eaLnBrk="1" hangingPunct="1"/>
              <a:t>28</a:t>
            </a:fld>
            <a:endParaRPr lang="en-US" sz="1200" i="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08526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A6AFBBB0-13C9-8A43-87CD-74129FF4D070}" type="slidenum">
              <a:rPr lang="en-US" sz="1200" i="0"/>
              <a:pPr eaLnBrk="1" hangingPunct="1"/>
              <a:t>89</a:t>
            </a:fld>
            <a:endParaRPr lang="en-US" sz="1200" i="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5B984B76-DA26-7940-98E2-706225490D5D}" type="slidenum">
              <a:rPr lang="en-US" sz="1200" i="0"/>
              <a:pPr eaLnBrk="1" hangingPunct="1"/>
              <a:t>90</a:t>
            </a:fld>
            <a:endParaRPr lang="en-US" sz="1200" i="0"/>
          </a:p>
        </p:txBody>
      </p:sp>
      <p:sp>
        <p:nvSpPr>
          <p:cNvPr id="1116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algn="r" eaLnBrk="1" hangingPunct="1">
              <a:spcBef>
                <a:spcPct val="0"/>
              </a:spcBef>
            </a:pPr>
            <a:fld id="{D3ABC4EA-B722-854B-8D9B-B97DC4F8E26E}" type="slidenum">
              <a:rPr lang="en-US" sz="1200" i="0">
                <a:latin typeface="Arial" charset="0"/>
              </a:rPr>
              <a:pPr algn="r" eaLnBrk="1" hangingPunct="1">
                <a:spcBef>
                  <a:spcPct val="0"/>
                </a:spcBef>
              </a:pPr>
              <a:t>90</a:t>
            </a:fld>
            <a:endParaRPr lang="en-US" sz="1200" i="0">
              <a:latin typeface="Arial" charset="0"/>
            </a:endParaRPr>
          </a:p>
        </p:txBody>
      </p:sp>
      <p:sp>
        <p:nvSpPr>
          <p:cNvPr id="111620" name="Rectangle 2"/>
          <p:cNvSpPr>
            <a:spLocks noGrp="1" noRot="1" noChangeAspect="1" noChangeArrowheads="1" noTextEdit="1"/>
          </p:cNvSpPr>
          <p:nvPr>
            <p:ph type="sldImg"/>
          </p:nvPr>
        </p:nvSpPr>
        <p:spPr>
          <a:solidFill>
            <a:srgbClr val="FFFFFF"/>
          </a:solidFill>
          <a:ln/>
        </p:spPr>
      </p:sp>
      <p:sp>
        <p:nvSpPr>
          <p:cNvPr id="11162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90425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59D0D266-47A7-F148-A6D1-7BCF82B5FF78}" type="slidenum">
              <a:rPr lang="en-US" sz="1200" i="0"/>
              <a:pPr eaLnBrk="1" hangingPunct="1"/>
              <a:t>91</a:t>
            </a:fld>
            <a:endParaRPr lang="en-US" sz="1200" i="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7A82698-E933-5D41-9303-7BC064457D47}" type="slidenum">
              <a:rPr lang="en-US"/>
              <a:pPr/>
              <a:t>92</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6404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20601BFF-FB36-D949-923F-946FFE40BEE4}" type="slidenum">
              <a:rPr lang="en-US" sz="1200" i="0"/>
              <a:pPr eaLnBrk="1" hangingPunct="1"/>
              <a:t>98</a:t>
            </a:fld>
            <a:endParaRPr lang="en-US" sz="1200" i="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8438FF26-66C8-B640-9259-E98B9C2463AB}" type="slidenum">
              <a:rPr lang="en-US" sz="1200" i="0"/>
              <a:pPr eaLnBrk="1" hangingPunct="1"/>
              <a:t>99</a:t>
            </a:fld>
            <a:endParaRPr lang="en-US" sz="1200" i="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488BCC7A-D181-6C4F-BE69-10D6DA3726A5}" type="slidenum">
              <a:rPr lang="en-US" sz="1200" i="0"/>
              <a:pPr eaLnBrk="1" hangingPunct="1"/>
              <a:t>100</a:t>
            </a:fld>
            <a:endParaRPr lang="en-US" sz="1200" i="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3F8B790A-C1B7-CC41-A419-E9C760CECD58}" type="slidenum">
              <a:rPr lang="en-US" sz="1200" i="0"/>
              <a:pPr eaLnBrk="1" hangingPunct="1"/>
              <a:t>101</a:t>
            </a:fld>
            <a:endParaRPr lang="en-US" sz="1200" i="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FE047DA4-0AEA-4543-8BA5-F67FC0ECE399}" type="slidenum">
              <a:rPr lang="en-US" sz="1200" i="0"/>
              <a:pPr eaLnBrk="1" hangingPunct="1"/>
              <a:t>31</a:t>
            </a:fld>
            <a:endParaRPr lang="en-US" sz="1200" i="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171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9FDB123-76FA-434B-97DD-B09EFD663F4B}" type="slidenum">
              <a:rPr lang="en-US"/>
              <a:pPr/>
              <a:t>33</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fld id="{8D19647E-9868-5D4A-AAB5-985D6CBB6FD5}" type="slidenum">
              <a:rPr lang="en-US" sz="1200" i="0"/>
              <a:pPr eaLnBrk="1" hangingPunct="1"/>
              <a:t>34</a:t>
            </a:fld>
            <a:endParaRPr lang="en-US" sz="1200" i="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B0BA69F-3086-2A49-BCA2-0EB9B349D4B9}" type="slidenum">
              <a:rPr lang="en-US"/>
              <a:pPr/>
              <a:t>35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4517E27-9502-AD40-BB78-71A67E2310A7}" type="slidenum">
              <a:rPr lang="en-US"/>
              <a:pPr/>
              <a:t>36</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C230D6-51BB-6043-ABF7-E1D4C4FB769D}" type="datetimeFigureOut">
              <a:rPr lang="en-US" smtClean="0"/>
              <a:pPr/>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230D6-51BB-6043-ABF7-E1D4C4FB769D}" type="datetimeFigureOut">
              <a:rPr lang="en-US" smtClean="0"/>
              <a:pPr/>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230D6-51BB-6043-ABF7-E1D4C4FB769D}" type="datetimeFigureOut">
              <a:rPr lang="en-US" smtClean="0"/>
              <a:pPr/>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457200" y="1600200"/>
            <a:ext cx="8229600" cy="2185988"/>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502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a:prstGeom prst="rect">
            <a:avLst/>
          </a:prstGeom>
        </p:spPr>
        <p:txBody>
          <a:bodyPr vert="horz"/>
          <a:lstStyle/>
          <a:p>
            <a:pPr lvl="0"/>
            <a:endParaRPr lang="en-US" noProof="0"/>
          </a:p>
        </p:txBody>
      </p:sp>
    </p:spTree>
    <p:extLst>
      <p:ext uri="{BB962C8B-B14F-4D97-AF65-F5344CB8AC3E}">
        <p14:creationId xmlns:p14="http://schemas.microsoft.com/office/powerpoint/2010/main" val="104856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230D6-51BB-6043-ABF7-E1D4C4FB769D}" type="datetimeFigureOut">
              <a:rPr lang="en-US" smtClean="0"/>
              <a:pPr/>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230D6-51BB-6043-ABF7-E1D4C4FB769D}" type="datetimeFigureOut">
              <a:rPr lang="en-US" smtClean="0"/>
              <a:pPr/>
              <a:t>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230D6-51BB-6043-ABF7-E1D4C4FB769D}" type="datetimeFigureOut">
              <a:rPr lang="en-US" smtClean="0"/>
              <a:pPr/>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230D6-51BB-6043-ABF7-E1D4C4FB769D}" type="datetimeFigureOut">
              <a:rPr lang="en-US" smtClean="0"/>
              <a:pPr/>
              <a:t>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230D6-51BB-6043-ABF7-E1D4C4FB769D}" type="datetimeFigureOut">
              <a:rPr lang="en-US" smtClean="0"/>
              <a:pPr/>
              <a:t>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230D6-51BB-6043-ABF7-E1D4C4FB769D}" type="datetimeFigureOut">
              <a:rPr lang="en-US" smtClean="0"/>
              <a:pPr/>
              <a:t>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230D6-51BB-6043-ABF7-E1D4C4FB769D}" type="datetimeFigureOut">
              <a:rPr lang="en-US" smtClean="0"/>
              <a:pPr/>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230D6-51BB-6043-ABF7-E1D4C4FB769D}" type="datetimeFigureOut">
              <a:rPr lang="en-US" smtClean="0"/>
              <a:pPr/>
              <a:t>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D2A6C-99BF-1A4C-B881-9734434DCBF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230D6-51BB-6043-ABF7-E1D4C4FB769D}" type="datetimeFigureOut">
              <a:rPr lang="en-US" smtClean="0"/>
              <a:pPr/>
              <a:t>2/14/2019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D2A6C-99BF-1A4C-B881-9734434DCBF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if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4.xml"/><Relationship Id="rId4" Type="http://schemas.openxmlformats.org/officeDocument/2006/relationships/image" Target="../media/image68.tif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93.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9458" name="Group 17"/>
          <p:cNvGrpSpPr>
            <a:grpSpLocks/>
          </p:cNvGrpSpPr>
          <p:nvPr/>
        </p:nvGrpSpPr>
        <p:grpSpPr bwMode="auto">
          <a:xfrm>
            <a:off x="-671748" y="138714"/>
            <a:ext cx="9469854" cy="6058546"/>
            <a:chOff x="-753" y="624"/>
            <a:chExt cx="6275" cy="1987"/>
          </a:xfrm>
        </p:grpSpPr>
        <p:sp>
          <p:nvSpPr>
            <p:cNvPr id="124930" name="Rectangle 2"/>
            <p:cNvSpPr>
              <a:spLocks noChangeArrowheads="1"/>
            </p:cNvSpPr>
            <p:nvPr/>
          </p:nvSpPr>
          <p:spPr bwMode="auto">
            <a:xfrm>
              <a:off x="-232" y="624"/>
              <a:ext cx="5663" cy="979"/>
            </a:xfrm>
            <a:prstGeom prst="rect">
              <a:avLst/>
            </a:prstGeom>
            <a:solidFill>
              <a:srgbClr val="FFFFFF"/>
            </a:solidFill>
            <a:ln w="9525">
              <a:noFill/>
              <a:miter lim="800000"/>
              <a:headEnd/>
              <a:tailEnd/>
            </a:ln>
            <a:effectLst>
              <a:outerShdw blurRad="63500" dist="81320" dir="2319588" algn="ctr" rotWithShape="0">
                <a:srgbClr val="000099">
                  <a:alpha val="50000"/>
                </a:srgbClr>
              </a:outerShdw>
            </a:effectLst>
          </p:spPr>
          <p:txBody>
            <a:bodyPr/>
            <a:lstStyle/>
            <a:p>
              <a:pPr algn="ctr">
                <a:spcBef>
                  <a:spcPct val="0"/>
                </a:spcBef>
              </a:pPr>
              <a:r>
                <a:rPr lang="es-MX" sz="4800" dirty="0"/>
                <a:t>Talento denegado y talento</a:t>
              </a:r>
            </a:p>
            <a:p>
              <a:pPr algn="ctr">
                <a:spcBef>
                  <a:spcPct val="0"/>
                </a:spcBef>
              </a:pPr>
              <a:r>
                <a:rPr lang="es-MX" sz="4800" dirty="0"/>
                <a:t>perdido: Elecciones y compromisos de niñas y mujeres talentosas</a:t>
              </a:r>
            </a:p>
            <a:p>
              <a:pPr algn="ctr">
                <a:spcBef>
                  <a:spcPct val="0"/>
                </a:spcBef>
              </a:pPr>
              <a:endParaRPr lang="en-US" sz="4800" i="0" dirty="0">
                <a:effectLst>
                  <a:outerShdw blurRad="38100" dist="38100" dir="2700000" algn="tl">
                    <a:srgbClr val="DDDDDD"/>
                  </a:outerShdw>
                </a:effectLst>
              </a:endParaRPr>
            </a:p>
            <a:p>
              <a:pPr algn="ctr">
                <a:spcBef>
                  <a:spcPct val="0"/>
                </a:spcBef>
              </a:pPr>
              <a:endParaRPr lang="en-US" sz="4800" i="0" dirty="0">
                <a:effectLst>
                  <a:outerShdw blurRad="38100" dist="38100" dir="2700000" algn="tl">
                    <a:srgbClr val="DDDDDD"/>
                  </a:outerShdw>
                </a:effectLst>
              </a:endParaRPr>
            </a:p>
            <a:p>
              <a:pPr algn="ctr">
                <a:spcBef>
                  <a:spcPct val="0"/>
                </a:spcBef>
              </a:pPr>
              <a:endParaRPr lang="en-US" sz="4800" i="0" dirty="0">
                <a:effectLst>
                  <a:outerShdw blurRad="38100" dist="38100" dir="2700000" algn="tl">
                    <a:srgbClr val="DDDDDD"/>
                  </a:outerShdw>
                </a:effectLst>
              </a:endParaRPr>
            </a:p>
          </p:txBody>
        </p:sp>
        <p:sp>
          <p:nvSpPr>
            <p:cNvPr id="19467" name="Text Box 6"/>
            <p:cNvSpPr txBox="1">
              <a:spLocks noChangeArrowheads="1"/>
            </p:cNvSpPr>
            <p:nvPr/>
          </p:nvSpPr>
          <p:spPr bwMode="auto">
            <a:xfrm>
              <a:off x="-753" y="2376"/>
              <a:ext cx="6275"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algn="r">
                <a:lnSpc>
                  <a:spcPct val="60000"/>
                </a:lnSpc>
              </a:pPr>
              <a:r>
                <a:rPr lang="en-US" sz="3200" i="0" dirty="0">
                  <a:latin typeface="+mj-lt"/>
                </a:rPr>
                <a:t>Sally Reis</a:t>
              </a:r>
            </a:p>
            <a:p>
              <a:pPr algn="r">
                <a:lnSpc>
                  <a:spcPct val="60000"/>
                </a:lnSpc>
              </a:pPr>
              <a:r>
                <a:rPr lang="en-US" sz="3200" i="0" dirty="0" err="1">
                  <a:latin typeface="+mj-lt"/>
                </a:rPr>
                <a:t>sally.reis@uconn.edu</a:t>
              </a:r>
              <a:endParaRPr lang="en-US" sz="3200" i="0" dirty="0">
                <a:latin typeface="+mj-lt"/>
              </a:endParaRPr>
            </a:p>
          </p:txBody>
        </p:sp>
      </p:grpSp>
      <p:pic>
        <p:nvPicPr>
          <p:cNvPr id="5" name="Picture 4"/>
          <p:cNvPicPr>
            <a:picLocks noChangeAspect="1"/>
          </p:cNvPicPr>
          <p:nvPr/>
        </p:nvPicPr>
        <p:blipFill>
          <a:blip r:embed="rId3"/>
          <a:stretch>
            <a:fillRect/>
          </a:stretch>
        </p:blipFill>
        <p:spPr>
          <a:xfrm>
            <a:off x="6301409" y="2640917"/>
            <a:ext cx="2496615" cy="2496615"/>
          </a:xfrm>
          <a:prstGeom prst="rect">
            <a:avLst/>
          </a:prstGeom>
        </p:spPr>
      </p:pic>
      <p:pic>
        <p:nvPicPr>
          <p:cNvPr id="2" name="Picture 1"/>
          <p:cNvPicPr>
            <a:picLocks noChangeAspect="1"/>
          </p:cNvPicPr>
          <p:nvPr/>
        </p:nvPicPr>
        <p:blipFill>
          <a:blip r:embed="rId4"/>
          <a:stretch>
            <a:fillRect/>
          </a:stretch>
        </p:blipFill>
        <p:spPr>
          <a:xfrm>
            <a:off x="114516" y="3274873"/>
            <a:ext cx="4656268" cy="2730294"/>
          </a:xfrm>
          <a:prstGeom prst="rect">
            <a:avLst/>
          </a:prstGeom>
        </p:spPr>
      </p:pic>
      <p:sp>
        <p:nvSpPr>
          <p:cNvPr id="4" name="TextBox 3"/>
          <p:cNvSpPr txBox="1"/>
          <p:nvPr/>
        </p:nvSpPr>
        <p:spPr>
          <a:xfrm>
            <a:off x="495300" y="6266687"/>
            <a:ext cx="2794000" cy="766047"/>
          </a:xfrm>
          <a:prstGeom prst="rect">
            <a:avLst/>
          </a:prstGeom>
          <a:noFill/>
        </p:spPr>
        <p:txBody>
          <a:bodyPr wrap="square" rtlCol="0">
            <a:spAutoFit/>
          </a:bodyPr>
          <a:lstStyle/>
          <a:p>
            <a:r>
              <a:rPr lang="en-US" sz="2800" b="1" dirty="0" err="1"/>
              <a:t>Marimar</a:t>
            </a:r>
            <a:r>
              <a:rPr lang="en-US" sz="2800" b="1" dirty="0"/>
              <a:t> Guerra</a:t>
            </a:r>
            <a:endParaRPr lang="en-US" sz="2800" dirty="0"/>
          </a:p>
        </p:txBody>
      </p:sp>
    </p:spTree>
    <p:extLst>
      <p:ext uri="{BB962C8B-B14F-4D97-AF65-F5344CB8AC3E}">
        <p14:creationId xmlns:p14="http://schemas.microsoft.com/office/powerpoint/2010/main" val="3206936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127"/>
            <a:ext cx="8229600" cy="1683370"/>
          </a:xfrm>
        </p:spPr>
        <p:txBody>
          <a:bodyPr>
            <a:normAutofit fontScale="90000"/>
          </a:bodyPr>
          <a:lstStyle/>
          <a:p>
            <a:r>
              <a:rPr lang="es-MX" dirty="0"/>
              <a:t>De los 193 diplomáticos ante la ONU, solo 30 son mujeres, equivalente a un 15 por ciento</a:t>
            </a:r>
            <a:r>
              <a:rPr lang="en-US" dirty="0"/>
              <a:t>. </a:t>
            </a:r>
          </a:p>
        </p:txBody>
      </p:sp>
      <p:sp>
        <p:nvSpPr>
          <p:cNvPr id="3" name="Content Placeholder 2"/>
          <p:cNvSpPr>
            <a:spLocks noGrp="1"/>
          </p:cNvSpPr>
          <p:nvPr>
            <p:ph idx="1"/>
          </p:nvPr>
        </p:nvSpPr>
        <p:spPr>
          <a:xfrm>
            <a:off x="165100" y="1958009"/>
            <a:ext cx="8521700" cy="4899991"/>
          </a:xfrm>
        </p:spPr>
        <p:txBody>
          <a:bodyPr>
            <a:noAutofit/>
          </a:bodyPr>
          <a:lstStyle/>
          <a:p>
            <a:r>
              <a:rPr lang="es-MX" sz="3400" b="1" dirty="0"/>
              <a:t>PERO, el número de mujeres embajadoras en el Consejo de Seguridad ha caído de su máximo de 6 mujeres en 2014, a 4 en 2015, a solo 1 en 2018. ¿Cómo ha </a:t>
            </a:r>
            <a:r>
              <a:rPr lang="es-MX" sz="3400" b="1" dirty="0" err="1"/>
              <a:t>influído</a:t>
            </a:r>
            <a:r>
              <a:rPr lang="es-MX" sz="3400" b="1" dirty="0"/>
              <a:t> esto en el principal órgano de decisión colectiva sobre paz y seguridad? ¿Y qué dice, si es que dice algo, sobre el futuro de la diplomacia de las Naciones Unidas y la consolidación de la paz?</a:t>
            </a:r>
            <a:endParaRPr lang="en-US" sz="3400" dirty="0"/>
          </a:p>
        </p:txBody>
      </p:sp>
    </p:spTree>
    <p:extLst>
      <p:ext uri="{BB962C8B-B14F-4D97-AF65-F5344CB8AC3E}">
        <p14:creationId xmlns:p14="http://schemas.microsoft.com/office/powerpoint/2010/main" val="89957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9986" name="Picture 4" descr="Paper Bag Princess p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5900"/>
            <a:ext cx="864235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Text Box 5"/>
          <p:cNvSpPr txBox="1">
            <a:spLocks noChangeArrowheads="1"/>
          </p:cNvSpPr>
          <p:nvPr/>
        </p:nvSpPr>
        <p:spPr bwMode="auto">
          <a:xfrm>
            <a:off x="1016000" y="311727"/>
            <a:ext cx="7112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r>
              <a:rPr lang="es-MX" sz="2000" dirty="0">
                <a:solidFill>
                  <a:srgbClr val="FF0000"/>
                </a:solidFill>
                <a:latin typeface="Century" charset="0"/>
              </a:rPr>
              <a:t>Elizabeth era una princesa hermosa. Vivía en un castillo y tenía ropa majestuosamente costosa. Iba a casarse con un príncipe llamado Ronald</a:t>
            </a:r>
            <a:r>
              <a:rPr lang="en-US" sz="2000" dirty="0">
                <a:solidFill>
                  <a:srgbClr val="FF0000"/>
                </a:solidFill>
                <a:latin typeface="Century" charset="0"/>
              </a:rPr>
              <a:t>.</a:t>
            </a:r>
          </a:p>
        </p:txBody>
      </p:sp>
    </p:spTree>
    <p:extLst>
      <p:ext uri="{BB962C8B-B14F-4D97-AF65-F5344CB8AC3E}">
        <p14:creationId xmlns:p14="http://schemas.microsoft.com/office/powerpoint/2010/main" val="12201218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pic>
        <p:nvPicPr>
          <p:cNvPr id="172035" name="Picture 4" descr="Last page Paper Bag Prin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1219200" y="879475"/>
            <a:ext cx="6908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eaLnBrk="1" hangingPunct="1"/>
            <a:r>
              <a:rPr lang="es-MX" sz="2800" dirty="0">
                <a:solidFill>
                  <a:srgbClr val="CC6600"/>
                </a:solidFill>
              </a:rPr>
              <a:t>“Ronald”, dijo Elizabeth, "tu ropa es muy bonita y tu cabello está muy limpio. Pareces un príncipe real, pero eres un vagabundo”</a:t>
            </a:r>
            <a:endParaRPr lang="en-US" sz="2800" dirty="0">
              <a:solidFill>
                <a:srgbClr val="CC6600"/>
              </a:solidFill>
            </a:endParaRPr>
          </a:p>
        </p:txBody>
      </p:sp>
      <p:sp>
        <p:nvSpPr>
          <p:cNvPr id="172037" name="Text Box 6"/>
          <p:cNvSpPr txBox="1">
            <a:spLocks noChangeArrowheads="1"/>
          </p:cNvSpPr>
          <p:nvPr/>
        </p:nvSpPr>
        <p:spPr bwMode="auto">
          <a:xfrm>
            <a:off x="1219200" y="5537200"/>
            <a:ext cx="6604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algn="ctr" eaLnBrk="1" hangingPunct="1"/>
            <a:r>
              <a:rPr lang="es-MX" sz="2800" dirty="0">
                <a:solidFill>
                  <a:srgbClr val="CC6600"/>
                </a:solidFill>
              </a:rPr>
              <a:t>Y no se casaron después de todo</a:t>
            </a:r>
            <a:r>
              <a:rPr lang="en-US" sz="2800" dirty="0">
                <a:solidFill>
                  <a:srgbClr val="CC6600"/>
                </a:solidFill>
              </a:rPr>
              <a:t>.</a:t>
            </a:r>
          </a:p>
        </p:txBody>
      </p:sp>
    </p:spTree>
    <p:extLst>
      <p:ext uri="{BB962C8B-B14F-4D97-AF65-F5344CB8AC3E}">
        <p14:creationId xmlns:p14="http://schemas.microsoft.com/office/powerpoint/2010/main" val="35348169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646"/>
            <a:ext cx="8229600" cy="1618636"/>
          </a:xfrm>
        </p:spPr>
        <p:txBody>
          <a:bodyPr>
            <a:normAutofit fontScale="90000"/>
          </a:bodyPr>
          <a:lstStyle/>
          <a:p>
            <a:r>
              <a:rPr lang="es-MX" dirty="0"/>
              <a:t>Apoyemos el talento de nuestros semejantes, así como el talento de nuestras alumnas e hijas</a:t>
            </a:r>
            <a:endParaRPr lang="en-US" dirty="0"/>
          </a:p>
        </p:txBody>
      </p:sp>
      <p:sp>
        <p:nvSpPr>
          <p:cNvPr id="4" name="Text Placeholder 3"/>
          <p:cNvSpPr>
            <a:spLocks noGrp="1"/>
          </p:cNvSpPr>
          <p:nvPr>
            <p:ph type="body"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8268" y="1902402"/>
            <a:ext cx="6607464" cy="4955598"/>
          </a:xfrm>
        </p:spPr>
      </p:pic>
    </p:spTree>
    <p:extLst>
      <p:ext uri="{BB962C8B-B14F-4D97-AF65-F5344CB8AC3E}">
        <p14:creationId xmlns:p14="http://schemas.microsoft.com/office/powerpoint/2010/main" val="152074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STEM </a:t>
            </a:r>
            <a:r>
              <a:rPr lang="en-US" sz="4000" dirty="0" err="1"/>
              <a:t>en</a:t>
            </a:r>
            <a:r>
              <a:rPr lang="en-US" sz="4000" dirty="0"/>
              <a:t> Mexico</a:t>
            </a:r>
          </a:p>
        </p:txBody>
      </p:sp>
      <p:sp>
        <p:nvSpPr>
          <p:cNvPr id="3" name="Content Placeholder 2"/>
          <p:cNvSpPr>
            <a:spLocks noGrp="1"/>
          </p:cNvSpPr>
          <p:nvPr>
            <p:ph idx="1"/>
          </p:nvPr>
        </p:nvSpPr>
        <p:spPr>
          <a:xfrm>
            <a:off x="3575050" y="273050"/>
            <a:ext cx="5111750" cy="6058176"/>
          </a:xfrm>
        </p:spPr>
        <p:txBody>
          <a:bodyPr>
            <a:normAutofit fontScale="70000" lnSpcReduction="20000"/>
          </a:bodyPr>
          <a:lstStyle/>
          <a:p>
            <a:pPr marL="0" indent="0">
              <a:buNone/>
            </a:pPr>
            <a:r>
              <a:rPr lang="es-MX" dirty="0"/>
              <a:t>Entre los estudiantes de educación superior en México, </a:t>
            </a:r>
            <a:r>
              <a:rPr lang="es-MX" b="1" dirty="0"/>
              <a:t>las mujeres representan casi un tercio (32%) de las que ingresaron a los campos STEM (Ciencia, Tecnología, Ingeniería y Matemáticas) en 2015</a:t>
            </a:r>
            <a:r>
              <a:rPr lang="es-MX" dirty="0"/>
              <a:t>, una proporción que está por encima del promedio (27%) en los países de la OCDE..</a:t>
            </a:r>
          </a:p>
          <a:p>
            <a:pPr marL="0" indent="0">
              <a:buNone/>
            </a:pPr>
            <a:r>
              <a:rPr lang="es-MX" dirty="0"/>
              <a:t>En 2015, las mujeres graduadas en programas de educación superior incluyeron</a:t>
            </a:r>
            <a:r>
              <a:rPr lang="en-US" sz="3400" dirty="0"/>
              <a:t>:</a:t>
            </a:r>
          </a:p>
          <a:p>
            <a:r>
              <a:rPr lang="es-MX" dirty="0"/>
              <a:t>Más de un cuarto (28.3%) en ingeniería, manufactura y construcción.</a:t>
            </a:r>
          </a:p>
          <a:p>
            <a:r>
              <a:rPr lang="es-MX" dirty="0"/>
              <a:t>Más de la mitad (52.6%) en ciencias naturales, matemáticas y estadísticas.</a:t>
            </a:r>
          </a:p>
          <a:p>
            <a:r>
              <a:rPr lang="es-MX" dirty="0"/>
              <a:t>Más de la mitad (55.9%) en negocios, administración y leyes. </a:t>
            </a:r>
          </a:p>
        </p:txBody>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00980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Silvia Torres </a:t>
            </a:r>
            <a:r>
              <a:rPr lang="en-US" b="1" dirty="0" err="1"/>
              <a:t>Castilleja</a:t>
            </a:r>
            <a:endParaRPr lang="en-US" b="1" dirty="0"/>
          </a:p>
          <a:p>
            <a:pPr marL="0" indent="0">
              <a:buNone/>
            </a:pPr>
            <a:r>
              <a:rPr lang="en-US" dirty="0" err="1"/>
              <a:t>Astrónoma</a:t>
            </a:r>
            <a:r>
              <a:rPr lang="en-US" dirty="0"/>
              <a:t> Mexicana</a:t>
            </a: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66700" y="1541463"/>
            <a:ext cx="8509000" cy="4787900"/>
          </a:xfrm>
          <a:prstGeom prst="rect">
            <a:avLst/>
          </a:prstGeom>
        </p:spPr>
      </p:pic>
    </p:spTree>
    <p:extLst>
      <p:ext uri="{BB962C8B-B14F-4D97-AF65-F5344CB8AC3E}">
        <p14:creationId xmlns:p14="http://schemas.microsoft.com/office/powerpoint/2010/main" val="143013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Leticia Corral</a:t>
            </a:r>
          </a:p>
          <a:p>
            <a:pPr marL="0" indent="0">
              <a:buNone/>
            </a:pPr>
            <a:r>
              <a:rPr lang="en-US" dirty="0" err="1"/>
              <a:t>Reconocida</a:t>
            </a:r>
            <a:r>
              <a:rPr lang="en-US" dirty="0"/>
              <a:t> </a:t>
            </a:r>
            <a:r>
              <a:rPr lang="en-US" dirty="0" err="1"/>
              <a:t>Astrofísica</a:t>
            </a:r>
            <a:r>
              <a:rPr lang="en-US" dirty="0"/>
              <a:t> de Chihuahua</a:t>
            </a:r>
            <a:endParaRPr lang="en-US" b="1" dirty="0"/>
          </a:p>
          <a:p>
            <a:pPr marL="0" indent="0">
              <a:buNone/>
            </a:pPr>
            <a:endParaRPr lang="en-US" dirty="0"/>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342900" y="1892300"/>
            <a:ext cx="8509000" cy="4457700"/>
          </a:xfrm>
          <a:prstGeom prst="rect">
            <a:avLst/>
          </a:prstGeom>
        </p:spPr>
      </p:pic>
    </p:spTree>
    <p:extLst>
      <p:ext uri="{BB962C8B-B14F-4D97-AF65-F5344CB8AC3E}">
        <p14:creationId xmlns:p14="http://schemas.microsoft.com/office/powerpoint/2010/main" val="73285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381000" y="0"/>
            <a:ext cx="8370794" cy="6858000"/>
          </a:xfrm>
          <a:prstGeom prst="rect">
            <a:avLst/>
          </a:prstGeom>
        </p:spPr>
      </p:pic>
      <p:sp>
        <p:nvSpPr>
          <p:cNvPr id="7" name="TextBox 6"/>
          <p:cNvSpPr txBox="1"/>
          <p:nvPr/>
        </p:nvSpPr>
        <p:spPr>
          <a:xfrm>
            <a:off x="2867605" y="4984198"/>
            <a:ext cx="6526639" cy="1600438"/>
          </a:xfrm>
          <a:prstGeom prst="rect">
            <a:avLst/>
          </a:prstGeom>
          <a:noFill/>
        </p:spPr>
        <p:txBody>
          <a:bodyPr wrap="square" rtlCol="0">
            <a:spAutoFit/>
          </a:bodyPr>
          <a:lstStyle/>
          <a:p>
            <a:r>
              <a:rPr lang="es-MX" sz="4000" b="1" dirty="0">
                <a:solidFill>
                  <a:schemeClr val="bg1"/>
                </a:solidFill>
              </a:rPr>
              <a:t>Edna Leticia González y las Ranas Oaxaqueñas</a:t>
            </a:r>
            <a:endParaRPr lang="en-US" sz="4000" b="1" dirty="0">
              <a:solidFill>
                <a:schemeClr val="bg1"/>
              </a:solidFill>
            </a:endParaRPr>
          </a:p>
          <a:p>
            <a:endParaRPr lang="en-US" dirty="0"/>
          </a:p>
        </p:txBody>
      </p:sp>
    </p:spTree>
    <p:extLst>
      <p:ext uri="{BB962C8B-B14F-4D97-AF65-F5344CB8AC3E}">
        <p14:creationId xmlns:p14="http://schemas.microsoft.com/office/powerpoint/2010/main" val="566409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08313" cy="862397"/>
          </a:xfrm>
        </p:spPr>
        <p:txBody>
          <a:bodyPr/>
          <a:lstStyle/>
          <a:p>
            <a:r>
              <a:rPr lang="en-US" dirty="0"/>
              <a:t>¿CUÁNTAS DE ELLAS CONOCES?</a:t>
            </a:r>
          </a:p>
        </p:txBody>
      </p:sp>
      <p:sp>
        <p:nvSpPr>
          <p:cNvPr id="3" name="Content Placeholder 2"/>
          <p:cNvSpPr>
            <a:spLocks noGrp="1"/>
          </p:cNvSpPr>
          <p:nvPr>
            <p:ph idx="1"/>
          </p:nvPr>
        </p:nvSpPr>
        <p:spPr>
          <a:xfrm>
            <a:off x="2997200" y="152400"/>
            <a:ext cx="6057900" cy="5973764"/>
          </a:xfrm>
        </p:spPr>
        <p:txBody>
          <a:bodyPr>
            <a:normAutofit fontScale="92500" lnSpcReduction="20000"/>
          </a:bodyPr>
          <a:lstStyle/>
          <a:p>
            <a:r>
              <a:rPr lang="es-MX" sz="2400" b="1" dirty="0"/>
              <a:t>Paris </a:t>
            </a:r>
            <a:r>
              <a:rPr lang="es-MX" sz="2400" b="1" dirty="0" err="1"/>
              <a:t>Pishmish</a:t>
            </a:r>
            <a:r>
              <a:rPr lang="es-MX" sz="2400" dirty="0"/>
              <a:t>, astrónoma que estudió la estructura espiral de las galaxias;</a:t>
            </a:r>
          </a:p>
          <a:p>
            <a:r>
              <a:rPr lang="es-MX" sz="2400" b="1" dirty="0"/>
              <a:t>Luz María del Castillo Fregoso</a:t>
            </a:r>
            <a:r>
              <a:rPr lang="es-MX" sz="2400" dirty="0"/>
              <a:t>, química y pionera en biotecnología en el país;</a:t>
            </a:r>
          </a:p>
          <a:p>
            <a:r>
              <a:rPr lang="es-MX" sz="2400" b="1" dirty="0"/>
              <a:t>Victoria Chagoya</a:t>
            </a:r>
            <a:r>
              <a:rPr lang="es-MX" sz="2400" dirty="0"/>
              <a:t>, doctora en bioquímica interesada en cirrosis experimental y remodelación hepática;</a:t>
            </a:r>
          </a:p>
          <a:p>
            <a:r>
              <a:rPr lang="es-MX" sz="2400" b="1" dirty="0"/>
              <a:t>Silvia Torres-</a:t>
            </a:r>
            <a:r>
              <a:rPr lang="es-MX" sz="2400" b="1" dirty="0" err="1"/>
              <a:t>Peimbert</a:t>
            </a:r>
            <a:r>
              <a:rPr lang="es-MX" sz="2400" dirty="0"/>
              <a:t>, que ha combinado la astrofísica observacional con las teorías físico-matemáticas;</a:t>
            </a:r>
          </a:p>
          <a:p>
            <a:r>
              <a:rPr lang="es-MX" sz="2400" b="1" dirty="0"/>
              <a:t>Helia Bravo Hollis</a:t>
            </a:r>
            <a:r>
              <a:rPr lang="es-MX" sz="2400" dirty="0"/>
              <a:t>, quien estudió cactus mexicanos durante 50 años;</a:t>
            </a:r>
          </a:p>
          <a:p>
            <a:r>
              <a:rPr lang="es-MX" sz="2400" b="1" dirty="0" err="1"/>
              <a:t>Maria</a:t>
            </a:r>
            <a:r>
              <a:rPr lang="es-MX" sz="2400" b="1" dirty="0"/>
              <a:t> Elena Caso</a:t>
            </a:r>
            <a:r>
              <a:rPr lang="es-MX" sz="2400" dirty="0"/>
              <a:t>, una de las principales autoridades en equinodermos como las estrellas de mar</a:t>
            </a:r>
          </a:p>
          <a:p>
            <a:r>
              <a:rPr lang="es-MX" sz="2400" b="1" dirty="0" err="1"/>
              <a:t>Tessy</a:t>
            </a:r>
            <a:r>
              <a:rPr lang="es-MX" sz="2400" b="1" dirty="0"/>
              <a:t> López</a:t>
            </a:r>
            <a:r>
              <a:rPr lang="es-MX" sz="2400" dirty="0"/>
              <a:t>, especialista en nanotecnología y nanomedicina, que ha sido propuesta a la Academia Sueca para el Premio Nobel de Química</a:t>
            </a:r>
            <a:endParaRPr lang="en-US" sz="2400" dirty="0"/>
          </a:p>
        </p:txBody>
      </p:sp>
      <p:sp>
        <p:nvSpPr>
          <p:cNvPr id="4" name="Text Placeholder 3"/>
          <p:cNvSpPr>
            <a:spLocks noGrp="1"/>
          </p:cNvSpPr>
          <p:nvPr>
            <p:ph type="body" sz="half" idx="2"/>
          </p:nvPr>
        </p:nvSpPr>
        <p:spPr/>
        <p:txBody>
          <a:bodyPr/>
          <a:lstStyle/>
          <a:p>
            <a:r>
              <a:rPr lang="en-US" dirty="0"/>
              <a:t>Ana </a:t>
            </a:r>
            <a:r>
              <a:rPr lang="en-US" dirty="0" err="1"/>
              <a:t>María</a:t>
            </a:r>
            <a:r>
              <a:rPr lang="en-US" dirty="0"/>
              <a:t> </a:t>
            </a:r>
            <a:r>
              <a:rPr lang="en-US" dirty="0" err="1"/>
              <a:t>Cetto</a:t>
            </a:r>
            <a:endParaRPr lang="en-US" dirty="0"/>
          </a:p>
        </p:txBody>
      </p:sp>
      <p:pic>
        <p:nvPicPr>
          <p:cNvPr id="5" name="Picture 4"/>
          <p:cNvPicPr>
            <a:picLocks noChangeAspect="1"/>
          </p:cNvPicPr>
          <p:nvPr/>
        </p:nvPicPr>
        <p:blipFill>
          <a:blip r:embed="rId2"/>
          <a:stretch>
            <a:fillRect/>
          </a:stretch>
        </p:blipFill>
        <p:spPr>
          <a:xfrm>
            <a:off x="317500" y="3891466"/>
            <a:ext cx="1993900" cy="2611728"/>
          </a:xfrm>
          <a:prstGeom prst="rect">
            <a:avLst/>
          </a:prstGeom>
        </p:spPr>
      </p:pic>
      <p:pic>
        <p:nvPicPr>
          <p:cNvPr id="6" name="Picture 5"/>
          <p:cNvPicPr>
            <a:picLocks noChangeAspect="1"/>
          </p:cNvPicPr>
          <p:nvPr/>
        </p:nvPicPr>
        <p:blipFill>
          <a:blip r:embed="rId3"/>
          <a:stretch>
            <a:fillRect/>
          </a:stretch>
        </p:blipFill>
        <p:spPr>
          <a:xfrm>
            <a:off x="88900" y="698354"/>
            <a:ext cx="2451100" cy="3256461"/>
          </a:xfrm>
          <a:prstGeom prst="rect">
            <a:avLst/>
          </a:prstGeom>
        </p:spPr>
      </p:pic>
      <p:sp>
        <p:nvSpPr>
          <p:cNvPr id="7" name="TextBox 6"/>
          <p:cNvSpPr txBox="1"/>
          <p:nvPr/>
        </p:nvSpPr>
        <p:spPr>
          <a:xfrm>
            <a:off x="88900" y="5969648"/>
            <a:ext cx="8420100" cy="1231106"/>
          </a:xfrm>
          <a:prstGeom prst="rect">
            <a:avLst/>
          </a:prstGeom>
          <a:noFill/>
        </p:spPr>
        <p:txBody>
          <a:bodyPr wrap="square" rtlCol="0">
            <a:spAutoFit/>
          </a:bodyPr>
          <a:lstStyle/>
          <a:p>
            <a:r>
              <a:rPr lang="en-US" sz="2800" dirty="0"/>
              <a:t> </a:t>
            </a:r>
          </a:p>
          <a:p>
            <a:r>
              <a:rPr lang="en-US" sz="2800" b="1" dirty="0"/>
              <a:t>Dr. Ana María </a:t>
            </a:r>
            <a:r>
              <a:rPr lang="en-US" sz="2800" b="1" dirty="0" err="1"/>
              <a:t>Cetto</a:t>
            </a:r>
            <a:r>
              <a:rPr lang="en-US" sz="2800" b="1" dirty="0"/>
              <a:t> y Dr. </a:t>
            </a:r>
            <a:r>
              <a:rPr lang="en-US" sz="2800" b="1" dirty="0" err="1"/>
              <a:t>Evangelina</a:t>
            </a:r>
            <a:r>
              <a:rPr lang="en-US" sz="2800" b="1" dirty="0"/>
              <a:t> Villegas</a:t>
            </a:r>
          </a:p>
          <a:p>
            <a:endParaRPr lang="en-US" b="1" dirty="0"/>
          </a:p>
        </p:txBody>
      </p:sp>
    </p:spTree>
    <p:extLst>
      <p:ext uri="{BB962C8B-B14F-4D97-AF65-F5344CB8AC3E}">
        <p14:creationId xmlns:p14="http://schemas.microsoft.com/office/powerpoint/2010/main" val="200512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8300"/>
            <a:ext cx="3363913" cy="2995116"/>
          </a:xfrm>
        </p:spPr>
        <p:txBody>
          <a:bodyPr>
            <a:normAutofit fontScale="90000"/>
          </a:bodyPr>
          <a:lstStyle/>
          <a:p>
            <a:r>
              <a:rPr lang="en-US" dirty="0"/>
              <a:t>Elisa Miller, </a:t>
            </a:r>
            <a:r>
              <a:rPr lang="es-MX" b="0" dirty="0"/>
              <a:t>directora mexicana galardonada.</a:t>
            </a:r>
            <a:br>
              <a:rPr lang="es-MX" b="0" dirty="0"/>
            </a:br>
            <a:r>
              <a:rPr lang="es-MX" b="0" dirty="0"/>
              <a:t>Fue la primera mujer mexicana en ganar el </a:t>
            </a:r>
            <a:r>
              <a:rPr lang="es-MX" dirty="0"/>
              <a:t>Golden Palm </a:t>
            </a:r>
            <a:r>
              <a:rPr lang="es-MX" b="0" dirty="0"/>
              <a:t>para el cortometraje de ficción en el Festival de Cannes en 2007 </a:t>
            </a:r>
            <a:br>
              <a:rPr lang="es-MX" b="0" dirty="0"/>
            </a:br>
            <a:r>
              <a:rPr lang="es-MX" dirty="0"/>
              <a:t>Ver Llover</a:t>
            </a:r>
            <a:r>
              <a:rPr lang="es-MX" b="0" dirty="0"/>
              <a:t>, durante su tercer año en el proyecto CCC, filmado en Yautepec, Morelos, entre otros premios</a:t>
            </a:r>
            <a:r>
              <a:rPr lang="en-US" b="0" dirty="0"/>
              <a:t>.</a:t>
            </a:r>
            <a:endParaRPr lang="en-US" dirty="0"/>
          </a:p>
        </p:txBody>
      </p:sp>
      <p:pic>
        <p:nvPicPr>
          <p:cNvPr id="5" name="Content Placeholder 4"/>
          <p:cNvPicPr>
            <a:picLocks noGrp="1" noChangeAspect="1"/>
          </p:cNvPicPr>
          <p:nvPr>
            <p:ph idx="1"/>
          </p:nvPr>
        </p:nvPicPr>
        <p:blipFill>
          <a:blip r:embed="rId2"/>
          <a:stretch>
            <a:fillRect/>
          </a:stretch>
        </p:blipFill>
        <p:spPr>
          <a:xfrm>
            <a:off x="3465513" y="3471410"/>
            <a:ext cx="5614484" cy="3260494"/>
          </a:xfrm>
        </p:spPr>
      </p:pic>
      <p:sp>
        <p:nvSpPr>
          <p:cNvPr id="4" name="Text Placeholder 3"/>
          <p:cNvSpPr>
            <a:spLocks noGrp="1"/>
          </p:cNvSpPr>
          <p:nvPr>
            <p:ph type="body" sz="half" idx="2"/>
          </p:nvPr>
        </p:nvSpPr>
        <p:spPr>
          <a:xfrm>
            <a:off x="101600" y="3610570"/>
            <a:ext cx="3363913" cy="3260494"/>
          </a:xfrm>
        </p:spPr>
        <p:txBody>
          <a:bodyPr>
            <a:noAutofit/>
          </a:bodyPr>
          <a:lstStyle/>
          <a:p>
            <a:r>
              <a:rPr lang="en-US" sz="1800" b="1" dirty="0"/>
              <a:t>Patricia </a:t>
            </a:r>
            <a:r>
              <a:rPr lang="en-US" sz="1800" b="1" dirty="0" err="1"/>
              <a:t>Ostrosky</a:t>
            </a:r>
            <a:endParaRPr lang="en-US" sz="1800" b="1" dirty="0"/>
          </a:p>
          <a:p>
            <a:r>
              <a:rPr lang="es-MX" sz="1800" dirty="0"/>
              <a:t>Especialista y eminencia en el campo de la Genética Humana y pionera en farmacología en México; Patricia Ostrosky, originaria de la Ciudad de México, estudió biología en la facultad de Ciencias de la UNAM, con una maestría en Genética Humana en la Facultad de Medicina por la misma universidad</a:t>
            </a:r>
            <a:r>
              <a:rPr lang="en-US" sz="1800" dirty="0"/>
              <a:t>.</a:t>
            </a:r>
          </a:p>
        </p:txBody>
      </p:sp>
      <p:pic>
        <p:nvPicPr>
          <p:cNvPr id="6" name="Picture 5"/>
          <p:cNvPicPr>
            <a:picLocks noChangeAspect="1"/>
          </p:cNvPicPr>
          <p:nvPr/>
        </p:nvPicPr>
        <p:blipFill>
          <a:blip r:embed="rId3"/>
          <a:stretch>
            <a:fillRect/>
          </a:stretch>
        </p:blipFill>
        <p:spPr>
          <a:xfrm>
            <a:off x="3352800" y="273048"/>
            <a:ext cx="5727197" cy="3000368"/>
          </a:xfrm>
          <a:prstGeom prst="rect">
            <a:avLst/>
          </a:prstGeom>
        </p:spPr>
      </p:pic>
    </p:spTree>
    <p:extLst>
      <p:ext uri="{BB962C8B-B14F-4D97-AF65-F5344CB8AC3E}">
        <p14:creationId xmlns:p14="http://schemas.microsoft.com/office/powerpoint/2010/main" val="1392947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94253"/>
            <a:ext cx="8229600" cy="2347982"/>
          </a:xfrm>
        </p:spPr>
        <p:txBody>
          <a:bodyPr>
            <a:normAutofit fontScale="90000"/>
          </a:bodyPr>
          <a:lstStyle/>
          <a:p>
            <a:r>
              <a:rPr lang="es-MX" b="1" dirty="0"/>
              <a:t>La participación de las mujeres mexicanas en la fuerza laboral se encuentra por debajo de la de los hombres</a:t>
            </a:r>
            <a:endParaRPr lang="en-US" b="1" dirty="0"/>
          </a:p>
        </p:txBody>
      </p:sp>
      <p:sp>
        <p:nvSpPr>
          <p:cNvPr id="6" name="Content Placeholder 5"/>
          <p:cNvSpPr>
            <a:spLocks noGrp="1"/>
          </p:cNvSpPr>
          <p:nvPr>
            <p:ph idx="1"/>
          </p:nvPr>
        </p:nvSpPr>
        <p:spPr>
          <a:xfrm>
            <a:off x="457200" y="2743200"/>
            <a:ext cx="8229600" cy="3695281"/>
          </a:xfrm>
        </p:spPr>
        <p:txBody>
          <a:bodyPr>
            <a:normAutofit fontScale="85000" lnSpcReduction="20000"/>
          </a:bodyPr>
          <a:lstStyle/>
          <a:p>
            <a:r>
              <a:rPr lang="es-MX" sz="3600" dirty="0"/>
              <a:t>En 2016, el 62,2% de la población femenina de más de 15 años de edad, participó en la fuerza laboral.</a:t>
            </a:r>
          </a:p>
          <a:p>
            <a:r>
              <a:rPr lang="es-MX" sz="3600" dirty="0"/>
              <a:t>El 45,5% de las mujeres estaban en la fuerza laboral, en comparación con el 79,5% de los hombres.</a:t>
            </a:r>
          </a:p>
          <a:p>
            <a:r>
              <a:rPr lang="es-MX" sz="3600" dirty="0"/>
              <a:t>En 2020, se proyecta que las mujeres representen el 37.2% de la fuerza laboral total (23,282,000)</a:t>
            </a:r>
            <a:r>
              <a:rPr lang="en-US" sz="3600" dirty="0"/>
              <a:t>.</a:t>
            </a:r>
          </a:p>
          <a:p>
            <a:endParaRPr lang="en-US" dirty="0"/>
          </a:p>
        </p:txBody>
      </p:sp>
    </p:spTree>
    <p:extLst>
      <p:ext uri="{BB962C8B-B14F-4D97-AF65-F5344CB8AC3E}">
        <p14:creationId xmlns:p14="http://schemas.microsoft.com/office/powerpoint/2010/main" val="174541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84203"/>
            <a:ext cx="8585200" cy="1775226"/>
          </a:xfrm>
        </p:spPr>
        <p:txBody>
          <a:bodyPr>
            <a:normAutofit fontScale="90000"/>
          </a:bodyPr>
          <a:lstStyle/>
          <a:p>
            <a:r>
              <a:rPr lang="es-MX" dirty="0"/>
              <a:t>Foro Económico Mundial: México ocupa el lugar 83 de entre 135 países en la brecha de género</a:t>
            </a:r>
            <a:endParaRPr lang="en-US" dirty="0"/>
          </a:p>
        </p:txBody>
      </p:sp>
      <p:sp>
        <p:nvSpPr>
          <p:cNvPr id="3" name="Content Placeholder 2"/>
          <p:cNvSpPr>
            <a:spLocks noGrp="1"/>
          </p:cNvSpPr>
          <p:nvPr>
            <p:ph idx="1"/>
          </p:nvPr>
        </p:nvSpPr>
        <p:spPr>
          <a:xfrm>
            <a:off x="457200" y="2172955"/>
            <a:ext cx="8229600" cy="4525963"/>
          </a:xfrm>
        </p:spPr>
        <p:txBody>
          <a:bodyPr/>
          <a:lstStyle/>
          <a:p>
            <a:r>
              <a:rPr lang="es-MX" dirty="0"/>
              <a:t>La tasa de pobreza de </a:t>
            </a:r>
            <a:r>
              <a:rPr lang="es-MX" u="sng" dirty="0"/>
              <a:t>México</a:t>
            </a:r>
            <a:r>
              <a:rPr lang="es-MX" dirty="0"/>
              <a:t> se ha mantenido en más del </a:t>
            </a:r>
            <a:r>
              <a:rPr lang="es-MX" u="sng" dirty="0"/>
              <a:t>40 por ciento desde 2008</a:t>
            </a:r>
            <a:r>
              <a:rPr lang="es-MX" dirty="0"/>
              <a:t> y el número de madres solteras y hogares encabezados por mujeres en México ha aumentado. Según el Instituto Nacional de Estadística, Geografía e Informática (INEGI), de 1970 a 2005, el porcentaje de hogares encabezados por mujeres aumentó del 13.7 por ciento al 23.1 por ciento</a:t>
            </a:r>
            <a:r>
              <a:rPr lang="en-US" dirty="0"/>
              <a:t>.</a:t>
            </a:r>
          </a:p>
        </p:txBody>
      </p:sp>
    </p:spTree>
    <p:extLst>
      <p:ext uri="{BB962C8B-B14F-4D97-AF65-F5344CB8AC3E}">
        <p14:creationId xmlns:p14="http://schemas.microsoft.com/office/powerpoint/2010/main" val="1598707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Violencia contra las mujeres en México</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1600200"/>
            <a:ext cx="8229600" cy="4524315"/>
          </a:xfrm>
          <a:prstGeom prst="rect">
            <a:avLst/>
          </a:prstGeom>
        </p:spPr>
        <p:txBody>
          <a:bodyPr wrap="square">
            <a:spAutoFit/>
          </a:bodyPr>
          <a:lstStyle/>
          <a:p>
            <a:r>
              <a:rPr lang="es-MX" sz="3200" dirty="0">
                <a:latin typeface="ArialMT" charset="0"/>
              </a:rPr>
              <a:t>El 63% de las mujeres mayores de 15 años han experimentado violencia durante su vida. El 47% ha experimentado violencia a manos de su pareja</a:t>
            </a:r>
          </a:p>
          <a:p>
            <a:r>
              <a:rPr lang="es-MX" sz="3200" b="1" dirty="0">
                <a:latin typeface="Arial" charset="0"/>
              </a:rPr>
              <a:t>La violencia contra las mujeres sigue siendo uno de los problemas más importantes del país, y afecta a casi 7 de cada 10 mujeres, en los dominios privados o públicos</a:t>
            </a:r>
            <a:r>
              <a:rPr lang="en-US" sz="3200" b="1" dirty="0">
                <a:latin typeface="Arial" charset="0"/>
              </a:rPr>
              <a:t>. </a:t>
            </a:r>
            <a:endParaRPr lang="en-US" sz="3200" dirty="0">
              <a:effectLst/>
            </a:endParaRPr>
          </a:p>
        </p:txBody>
      </p:sp>
    </p:spTree>
    <p:extLst>
      <p:ext uri="{BB962C8B-B14F-4D97-AF65-F5344CB8AC3E}">
        <p14:creationId xmlns:p14="http://schemas.microsoft.com/office/powerpoint/2010/main" val="470977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33715" y="0"/>
            <a:ext cx="6676570" cy="7069402"/>
          </a:xfrm>
          <a:prstGeom prst="rect">
            <a:avLst/>
          </a:prstGeom>
        </p:spPr>
      </p:pic>
      <p:sp>
        <p:nvSpPr>
          <p:cNvPr id="5" name="CuadroTexto 4">
            <a:extLst>
              <a:ext uri="{FF2B5EF4-FFF2-40B4-BE49-F238E27FC236}">
                <a16:creationId xmlns:a16="http://schemas.microsoft.com/office/drawing/2014/main" id="{6D18F7BB-2B35-401B-A407-551672CF4792}"/>
              </a:ext>
            </a:extLst>
          </p:cNvPr>
          <p:cNvSpPr txBox="1"/>
          <p:nvPr/>
        </p:nvSpPr>
        <p:spPr>
          <a:xfrm>
            <a:off x="1" y="5934670"/>
            <a:ext cx="9144000" cy="92333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b="1" i="1" dirty="0"/>
              <a:t>Trabajo inconcluso</a:t>
            </a:r>
            <a:endParaRPr lang="es-MX" dirty="0"/>
          </a:p>
          <a:p>
            <a:pPr algn="ctr"/>
            <a:r>
              <a:rPr lang="es-MX" b="1" i="1" dirty="0"/>
              <a:t>Elecciones y compromisos de las mujeres</a:t>
            </a:r>
          </a:p>
          <a:p>
            <a:pPr algn="ctr"/>
            <a:r>
              <a:rPr lang="es-MX" i="1" dirty="0"/>
              <a:t>Sally Morgan Reis</a:t>
            </a:r>
            <a:endParaRPr lang="es-MX"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830"/>
            <a:ext cx="8229600" cy="1161989"/>
          </a:xfrm>
        </p:spPr>
        <p:txBody>
          <a:bodyPr>
            <a:normAutofit fontScale="90000"/>
          </a:bodyPr>
          <a:lstStyle/>
          <a:p>
            <a:r>
              <a:rPr lang="es-MX" b="1" dirty="0"/>
              <a:t>Las mujeres tienen una baja participación en roles de liderazgo</a:t>
            </a:r>
            <a:endParaRPr lang="en-US" dirty="0"/>
          </a:p>
        </p:txBody>
      </p:sp>
      <p:sp>
        <p:nvSpPr>
          <p:cNvPr id="3" name="Content Placeholder 2"/>
          <p:cNvSpPr>
            <a:spLocks noGrp="1"/>
          </p:cNvSpPr>
          <p:nvPr>
            <p:ph idx="1"/>
          </p:nvPr>
        </p:nvSpPr>
        <p:spPr>
          <a:xfrm>
            <a:off x="152400" y="1781065"/>
            <a:ext cx="8890000" cy="4901084"/>
          </a:xfrm>
        </p:spPr>
        <p:txBody>
          <a:bodyPr>
            <a:normAutofit fontScale="85000" lnSpcReduction="10000"/>
          </a:bodyPr>
          <a:lstStyle/>
          <a:p>
            <a:r>
              <a:rPr lang="es-MX" dirty="0"/>
              <a:t>En 2015, las mujeres ocuparon solo el 5.7% de los asientos de la junta corporativa en México.</a:t>
            </a:r>
          </a:p>
          <a:p>
            <a:r>
              <a:rPr lang="es-MX" dirty="0"/>
              <a:t>El 14.6% de las empresas tienen a mujeres en cargos de alta dirección.</a:t>
            </a:r>
          </a:p>
          <a:p>
            <a:r>
              <a:rPr lang="es-MX" dirty="0"/>
              <a:t>De los altos potenciales encuestados, es más probable que las mujeres trabajen en una empresa global, mientras que los hombres tienen más probabilidades de trabajar en una empresa no global.</a:t>
            </a:r>
          </a:p>
          <a:p>
            <a:r>
              <a:rPr lang="es-MX" dirty="0"/>
              <a:t>Las mujeres ocuparon casi un cuarto (24%) de los cargos de alta dirección en 2017.–</a:t>
            </a:r>
            <a:endParaRPr lang="en-US" dirty="0"/>
          </a:p>
          <a:p>
            <a:pPr lvl="1"/>
            <a:r>
              <a:rPr lang="es-MX" dirty="0"/>
              <a:t>Los porcentajes de empresas en México sin mujeres en la alta gerencia, disminuyeron del 52% en 2016 al 38% en 2017</a:t>
            </a:r>
            <a:r>
              <a:rPr lang="en-US" dirty="0"/>
              <a:t>.</a:t>
            </a:r>
          </a:p>
        </p:txBody>
      </p:sp>
    </p:spTree>
    <p:extLst>
      <p:ext uri="{BB962C8B-B14F-4D97-AF65-F5344CB8AC3E}">
        <p14:creationId xmlns:p14="http://schemas.microsoft.com/office/powerpoint/2010/main" val="57511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Brechas</a:t>
            </a:r>
            <a:r>
              <a:rPr lang="en-US" dirty="0"/>
              <a:t> </a:t>
            </a:r>
            <a:r>
              <a:rPr lang="en-US" dirty="0" err="1"/>
              <a:t>Salariales</a:t>
            </a:r>
            <a:r>
              <a:rPr lang="en-US" dirty="0"/>
              <a:t> </a:t>
            </a:r>
            <a:r>
              <a:rPr lang="en-US" dirty="0" err="1"/>
              <a:t>en</a:t>
            </a:r>
            <a:r>
              <a:rPr lang="en-US" dirty="0"/>
              <a:t> México</a:t>
            </a:r>
          </a:p>
        </p:txBody>
      </p:sp>
      <p:sp>
        <p:nvSpPr>
          <p:cNvPr id="3" name="Content Placeholder 2"/>
          <p:cNvSpPr>
            <a:spLocks noGrp="1"/>
          </p:cNvSpPr>
          <p:nvPr>
            <p:ph idx="1"/>
          </p:nvPr>
        </p:nvSpPr>
        <p:spPr/>
        <p:txBody>
          <a:bodyPr>
            <a:normAutofit fontScale="92500" lnSpcReduction="20000"/>
          </a:bodyPr>
          <a:lstStyle/>
          <a:p>
            <a:pPr marL="0" indent="0">
              <a:buNone/>
            </a:pPr>
            <a:r>
              <a:rPr lang="es-MX" sz="7200" b="1" dirty="0"/>
              <a:t>Las mujeres ganan en promedio, 49% menos que los hombres, llevando a cabo un trabajo similar</a:t>
            </a:r>
            <a:r>
              <a:rPr lang="en-US" b="1" dirty="0"/>
              <a:t>.</a:t>
            </a:r>
            <a:endParaRPr lang="en-US" dirty="0"/>
          </a:p>
        </p:txBody>
      </p:sp>
    </p:spTree>
    <p:extLst>
      <p:ext uri="{BB962C8B-B14F-4D97-AF65-F5344CB8AC3E}">
        <p14:creationId xmlns:p14="http://schemas.microsoft.com/office/powerpoint/2010/main" val="49968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Brecha</a:t>
            </a:r>
            <a:r>
              <a:rPr lang="en-US" dirty="0"/>
              <a:t> </a:t>
            </a:r>
            <a:r>
              <a:rPr lang="en-US" dirty="0" err="1"/>
              <a:t>salarial</a:t>
            </a:r>
            <a:r>
              <a:rPr lang="en-US" dirty="0"/>
              <a:t> </a:t>
            </a:r>
            <a:r>
              <a:rPr lang="en-US" dirty="0" err="1"/>
              <a:t>en</a:t>
            </a:r>
            <a:r>
              <a:rPr lang="en-US" dirty="0"/>
              <a:t> EU</a:t>
            </a:r>
          </a:p>
        </p:txBody>
      </p:sp>
      <p:sp>
        <p:nvSpPr>
          <p:cNvPr id="3" name="Content Placeholder 2"/>
          <p:cNvSpPr>
            <a:spLocks noGrp="1"/>
          </p:cNvSpPr>
          <p:nvPr>
            <p:ph idx="1"/>
          </p:nvPr>
        </p:nvSpPr>
        <p:spPr/>
        <p:txBody>
          <a:bodyPr>
            <a:normAutofit lnSpcReduction="10000"/>
          </a:bodyPr>
          <a:lstStyle/>
          <a:p>
            <a:r>
              <a:rPr lang="es-MX" dirty="0"/>
              <a:t>De acuerdo a un análisis efectuado por el Centro de Investigación Pew, en 2017 en los Estados Unidos, las mujeres ganaron el 82% del 100% que ganaron los hombres , considerando  las ganancias medias por hora de los trabajadores,  tanto por el tiempo completo como por el parcial. Según esta estimación, se necesitarían 47 días adicionales para que las mujeres hubieran ganado lo que los hombres ganaron en 2017</a:t>
            </a:r>
            <a:r>
              <a:rPr lang="en-US" dirty="0"/>
              <a:t>.</a:t>
            </a:r>
          </a:p>
        </p:txBody>
      </p:sp>
    </p:spTree>
    <p:extLst>
      <p:ext uri="{BB962C8B-B14F-4D97-AF65-F5344CB8AC3E}">
        <p14:creationId xmlns:p14="http://schemas.microsoft.com/office/powerpoint/2010/main" val="65522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3100" b="1" dirty="0">
                <a:solidFill>
                  <a:srgbClr val="3B3B3B"/>
                </a:solidFill>
                <a:latin typeface="Avenir Next" charset="0"/>
              </a:rPr>
              <a:t>Las cuotas y las leyes están ayudando a las mujeres a cerrar la brecha de género en la política</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Rectangle 3"/>
          <p:cNvSpPr/>
          <p:nvPr/>
        </p:nvSpPr>
        <p:spPr>
          <a:xfrm>
            <a:off x="241300" y="1857955"/>
            <a:ext cx="8559800" cy="3970318"/>
          </a:xfrm>
          <a:prstGeom prst="rect">
            <a:avLst/>
          </a:prstGeom>
        </p:spPr>
        <p:txBody>
          <a:bodyPr wrap="square">
            <a:spAutoFit/>
          </a:bodyPr>
          <a:lstStyle/>
          <a:p>
            <a:pPr marL="571500" indent="-571500">
              <a:buFont typeface="Arial" charset="0"/>
              <a:buChar char="•"/>
            </a:pPr>
            <a:r>
              <a:rPr lang="es-MX" sz="3600" dirty="0">
                <a:solidFill>
                  <a:srgbClr val="3B3B3B"/>
                </a:solidFill>
                <a:latin typeface="Avenir Next" charset="0"/>
              </a:rPr>
              <a:t>Más de un tercio de todas los asientos en el parlamento de la cámara baja de México (42.6%) y del Senado (36.7%), están en manos de mujeres, ubicándose en el séptimo lugar de 193 países</a:t>
            </a:r>
          </a:p>
          <a:p>
            <a:pPr marL="571500" indent="-571500">
              <a:buFont typeface="Arial" charset="0"/>
              <a:buChar char="•"/>
            </a:pPr>
            <a:r>
              <a:rPr lang="es-MX" sz="3600" dirty="0">
                <a:solidFill>
                  <a:srgbClr val="3B3B3B"/>
                </a:solidFill>
                <a:latin typeface="Avenir Next" charset="0"/>
              </a:rPr>
              <a:t>Ninguna mujer ha sido elegida para la Presidencia de México</a:t>
            </a:r>
            <a:r>
              <a:rPr lang="en-US" sz="3600" dirty="0">
                <a:solidFill>
                  <a:srgbClr val="3B3B3B"/>
                </a:solidFill>
                <a:latin typeface="Avenir Next" charset="0"/>
              </a:rPr>
              <a:t>.</a:t>
            </a:r>
            <a:endParaRPr lang="en-US" sz="3600" b="0" i="0" u="none" strike="noStrike" dirty="0">
              <a:solidFill>
                <a:srgbClr val="3B3B3B"/>
              </a:solidFill>
              <a:effectLst/>
              <a:latin typeface="Avenir Next" charset="0"/>
            </a:endParaRPr>
          </a:p>
        </p:txBody>
      </p:sp>
    </p:spTree>
    <p:extLst>
      <p:ext uri="{BB962C8B-B14F-4D97-AF65-F5344CB8AC3E}">
        <p14:creationId xmlns:p14="http://schemas.microsoft.com/office/powerpoint/2010/main" val="1106876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52800" y="225387"/>
            <a:ext cx="5880100" cy="2135973"/>
          </a:xfrm>
        </p:spPr>
        <p:txBody>
          <a:bodyPr>
            <a:normAutofit fontScale="90000"/>
          </a:bodyPr>
          <a:lstStyle/>
          <a:p>
            <a:r>
              <a:rPr lang="es-MX" sz="5400" dirty="0"/>
              <a:t>Diplomática de la  ONU Samantha </a:t>
            </a:r>
            <a:r>
              <a:rPr lang="es-MX" sz="5400" dirty="0" err="1"/>
              <a:t>Power</a:t>
            </a:r>
            <a:endParaRPr lang="es-MX" sz="5400" dirty="0"/>
          </a:p>
        </p:txBody>
      </p:sp>
      <p:pic>
        <p:nvPicPr>
          <p:cNvPr id="4" name="Content Placeholder 3"/>
          <p:cNvPicPr>
            <a:picLocks noGrp="1" noChangeAspect="1"/>
          </p:cNvPicPr>
          <p:nvPr>
            <p:ph idx="1"/>
          </p:nvPr>
        </p:nvPicPr>
        <p:blipFill>
          <a:blip r:embed="rId2"/>
          <a:stretch>
            <a:fillRect/>
          </a:stretch>
        </p:blipFill>
        <p:spPr>
          <a:xfrm>
            <a:off x="3501816" y="2477700"/>
            <a:ext cx="5551754" cy="4158457"/>
          </a:xfrm>
        </p:spPr>
      </p:pic>
      <p:sp>
        <p:nvSpPr>
          <p:cNvPr id="6" name="Text Placeholder 5"/>
          <p:cNvSpPr>
            <a:spLocks noGrp="1"/>
          </p:cNvSpPr>
          <p:nvPr>
            <p:ph type="body" sz="half" idx="2"/>
          </p:nvPr>
        </p:nvSpPr>
        <p:spPr>
          <a:xfrm>
            <a:off x="254000" y="172568"/>
            <a:ext cx="3211513" cy="6670360"/>
          </a:xfrm>
        </p:spPr>
        <p:txBody>
          <a:bodyPr>
            <a:normAutofit fontScale="62500" lnSpcReduction="20000"/>
          </a:bodyPr>
          <a:lstStyle/>
          <a:p>
            <a:r>
              <a:rPr lang="es-MX" sz="4600" dirty="0"/>
              <a:t>"Es importante mirar al Consejo de Seguridad de la ONU , y ver a una sola mujer en la mesa en 2016; eso es una locura"</a:t>
            </a:r>
          </a:p>
          <a:p>
            <a:r>
              <a:rPr lang="es-MX" sz="4600" dirty="0"/>
              <a:t>No ha habido ninguna mujer nombrada Secretaria General, y solo han habido dos mujeres presidentes de la Asamblea General durante 70 años", dijo Samantha </a:t>
            </a:r>
            <a:r>
              <a:rPr lang="es-MX" sz="4600" dirty="0" err="1"/>
              <a:t>Power</a:t>
            </a:r>
            <a:r>
              <a:rPr lang="es-MX" sz="4600" dirty="0"/>
              <a:t> en 2017</a:t>
            </a:r>
            <a:r>
              <a:rPr lang="en-US" sz="4100" dirty="0"/>
              <a:t>.</a:t>
            </a:r>
          </a:p>
        </p:txBody>
      </p:sp>
    </p:spTree>
    <p:extLst>
      <p:ext uri="{BB962C8B-B14F-4D97-AF65-F5344CB8AC3E}">
        <p14:creationId xmlns:p14="http://schemas.microsoft.com/office/powerpoint/2010/main" val="853819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71450"/>
          </a:xfrm>
        </p:spPr>
        <p:txBody>
          <a:bodyPr>
            <a:normAutofit fontScale="90000"/>
          </a:bodyPr>
          <a:lstStyle/>
          <a:p>
            <a:endParaRPr lang="en-US"/>
          </a:p>
        </p:txBody>
      </p:sp>
      <p:sp>
        <p:nvSpPr>
          <p:cNvPr id="3" name="Content Placeholder 2"/>
          <p:cNvSpPr>
            <a:spLocks noGrp="1"/>
          </p:cNvSpPr>
          <p:nvPr>
            <p:ph idx="1"/>
          </p:nvPr>
        </p:nvSpPr>
        <p:spPr/>
        <p:txBody>
          <a:bodyPr/>
          <a:lstStyle/>
          <a:p>
            <a:pPr marL="0" indent="0">
              <a:buNone/>
            </a:pPr>
            <a:r>
              <a:rPr lang="es-MX" b="1" dirty="0">
                <a:solidFill>
                  <a:srgbClr val="FF0000"/>
                </a:solidFill>
              </a:rPr>
              <a:t>¿Qué sucedió con todas las Mujeres Embajadoras?</a:t>
            </a:r>
            <a:endParaRPr lang="en-US" dirty="0"/>
          </a:p>
        </p:txBody>
      </p:sp>
      <p:sp>
        <p:nvSpPr>
          <p:cNvPr id="4" name="Text Placeholder 3"/>
          <p:cNvSpPr>
            <a:spLocks noGrp="1"/>
          </p:cNvSpPr>
          <p:nvPr>
            <p:ph type="body" sz="half" idx="2"/>
          </p:nvPr>
        </p:nvSpPr>
        <p:spPr>
          <a:xfrm>
            <a:off x="115093" y="170823"/>
            <a:ext cx="3692525" cy="6598278"/>
          </a:xfrm>
        </p:spPr>
        <p:txBody>
          <a:bodyPr>
            <a:noAutofit/>
          </a:bodyPr>
          <a:lstStyle/>
          <a:p>
            <a:r>
              <a:rPr lang="es-MX" sz="3200" dirty="0"/>
              <a:t>En 2013, hubieron </a:t>
            </a:r>
          </a:p>
          <a:p>
            <a:r>
              <a:rPr lang="es-MX" sz="3200" dirty="0"/>
              <a:t>27 mujeres embajadoras. Hoy, solo 16 mujeres representan a sus países como embajadoras en Washington, aproximadamente el mismo número de mujeres embajadoras en 1995</a:t>
            </a:r>
            <a:r>
              <a:rPr lang="en-US" sz="3200" dirty="0"/>
              <a:t>.   </a:t>
            </a:r>
          </a:p>
        </p:txBody>
      </p:sp>
      <p:pic>
        <p:nvPicPr>
          <p:cNvPr id="5" name="Picture 4"/>
          <p:cNvPicPr>
            <a:picLocks noChangeAspect="1"/>
          </p:cNvPicPr>
          <p:nvPr/>
        </p:nvPicPr>
        <p:blipFill>
          <a:blip r:embed="rId2"/>
          <a:stretch>
            <a:fillRect/>
          </a:stretch>
        </p:blipFill>
        <p:spPr>
          <a:xfrm>
            <a:off x="3781425" y="1435100"/>
            <a:ext cx="4699000" cy="2667000"/>
          </a:xfrm>
          <a:prstGeom prst="rect">
            <a:avLst/>
          </a:prstGeom>
        </p:spPr>
      </p:pic>
      <p:pic>
        <p:nvPicPr>
          <p:cNvPr id="6" name="Picture 5"/>
          <p:cNvPicPr>
            <a:picLocks noChangeAspect="1"/>
          </p:cNvPicPr>
          <p:nvPr/>
        </p:nvPicPr>
        <p:blipFill>
          <a:blip r:embed="rId3"/>
          <a:stretch>
            <a:fillRect/>
          </a:stretch>
        </p:blipFill>
        <p:spPr>
          <a:xfrm>
            <a:off x="3781425" y="4102100"/>
            <a:ext cx="4699000" cy="2667000"/>
          </a:xfrm>
          <a:prstGeom prst="rect">
            <a:avLst/>
          </a:prstGeom>
        </p:spPr>
      </p:pic>
    </p:spTree>
    <p:extLst>
      <p:ext uri="{BB962C8B-B14F-4D97-AF65-F5344CB8AC3E}">
        <p14:creationId xmlns:p14="http://schemas.microsoft.com/office/powerpoint/2010/main" val="1040382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997447"/>
            <a:ext cx="8661400" cy="5632311"/>
          </a:xfrm>
          <a:prstGeom prst="rect">
            <a:avLst/>
          </a:prstGeom>
        </p:spPr>
        <p:txBody>
          <a:bodyPr wrap="square">
            <a:spAutoFit/>
          </a:bodyPr>
          <a:lstStyle/>
          <a:p>
            <a:r>
              <a:rPr lang="en-US" sz="4000" dirty="0">
                <a:latin typeface="Lato" charset="0"/>
              </a:rPr>
              <a:t>PORQUÉ ES ÉSTO IMPORTANTE? </a:t>
            </a:r>
          </a:p>
          <a:p>
            <a:r>
              <a:rPr lang="es-MX" sz="4000" dirty="0">
                <a:solidFill>
                  <a:srgbClr val="C00000"/>
                </a:solidFill>
                <a:latin typeface="Lato" charset="0"/>
              </a:rPr>
              <a:t>Es importante porque la mujer líder es un símbolo. Cuando una niña visita la ONU y ve al Consejo de Seguridad con una sola embajadora, ella piensa que eso es normal. Y </a:t>
            </a:r>
            <a:r>
              <a:rPr lang="es-MX" sz="4000" dirty="0" err="1">
                <a:solidFill>
                  <a:srgbClr val="C00000"/>
                </a:solidFill>
                <a:latin typeface="Lato" charset="0"/>
              </a:rPr>
              <a:t>éso</a:t>
            </a:r>
            <a:r>
              <a:rPr lang="es-MX" sz="4000" dirty="0">
                <a:solidFill>
                  <a:srgbClr val="C00000"/>
                </a:solidFill>
                <a:latin typeface="Lato" charset="0"/>
              </a:rPr>
              <a:t> es un problema. Porque no es y no debería ser normal, y debería apreciarse de forma muy diferente</a:t>
            </a:r>
            <a:r>
              <a:rPr lang="en-US" sz="4000" dirty="0">
                <a:solidFill>
                  <a:srgbClr val="C00000"/>
                </a:solidFill>
                <a:latin typeface="Lato" charset="0"/>
              </a:rPr>
              <a:t>.</a:t>
            </a:r>
            <a:endParaRPr lang="en-US" sz="4000" dirty="0">
              <a:solidFill>
                <a:srgbClr val="C00000"/>
              </a:solidFill>
            </a:endParaRPr>
          </a:p>
        </p:txBody>
      </p:sp>
    </p:spTree>
    <p:extLst>
      <p:ext uri="{BB962C8B-B14F-4D97-AF65-F5344CB8AC3E}">
        <p14:creationId xmlns:p14="http://schemas.microsoft.com/office/powerpoint/2010/main" val="496230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01600"/>
            <a:ext cx="3008313" cy="374650"/>
          </a:xfrm>
        </p:spPr>
        <p:txBody>
          <a:bodyPr>
            <a:normAutofit fontScale="90000"/>
          </a:bodyPr>
          <a:lstStyle/>
          <a:p>
            <a:endParaRPr lang="en-US" dirty="0"/>
          </a:p>
        </p:txBody>
      </p:sp>
      <p:sp>
        <p:nvSpPr>
          <p:cNvPr id="55299" name="Rectangle 2"/>
          <p:cNvSpPr>
            <a:spLocks noGrp="1" noChangeArrowheads="1"/>
          </p:cNvSpPr>
          <p:nvPr>
            <p:ph type="body" sz="half" idx="2"/>
          </p:nvPr>
        </p:nvSpPr>
        <p:spPr bwMode="auto">
          <a:xfrm>
            <a:off x="101600" y="273051"/>
            <a:ext cx="3911600" cy="639905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lnSpc>
                <a:spcPct val="130000"/>
              </a:lnSpc>
            </a:pPr>
            <a:r>
              <a:rPr lang="es-MX" sz="2100" dirty="0"/>
              <a:t>México ha logrado </a:t>
            </a:r>
            <a:r>
              <a:rPr lang="es-MX" sz="2100" b="1" dirty="0"/>
              <a:t>avances</a:t>
            </a:r>
            <a:r>
              <a:rPr lang="es-MX" sz="2100" dirty="0"/>
              <a:t> </a:t>
            </a:r>
            <a:r>
              <a:rPr lang="es-MX" sz="2100" b="1" dirty="0"/>
              <a:t>significativos</a:t>
            </a:r>
            <a:r>
              <a:rPr lang="es-MX" sz="2100" dirty="0"/>
              <a:t> en el logro de los derechos de las mujeres e igualdad de género, especialmente en áreas clave a nivel nacional</a:t>
            </a:r>
            <a:r>
              <a:rPr lang="en-US" sz="2100" dirty="0"/>
              <a:t>: </a:t>
            </a:r>
          </a:p>
          <a:p>
            <a:pPr marL="342900" indent="-342900">
              <a:lnSpc>
                <a:spcPct val="130000"/>
              </a:lnSpc>
              <a:buFont typeface="Arial" charset="0"/>
              <a:buChar char="•"/>
            </a:pPr>
            <a:r>
              <a:rPr lang="es-MX" sz="2100" dirty="0"/>
              <a:t>Refuerzo de las </a:t>
            </a:r>
            <a:r>
              <a:rPr lang="es-MX" sz="2100" b="1" dirty="0"/>
              <a:t>leyes</a:t>
            </a:r>
            <a:r>
              <a:rPr lang="es-MX" sz="2100" dirty="0"/>
              <a:t> </a:t>
            </a:r>
            <a:r>
              <a:rPr lang="es-MX" sz="2100" b="1" dirty="0"/>
              <a:t>nacionales</a:t>
            </a:r>
            <a:r>
              <a:rPr lang="es-MX" sz="2100" dirty="0"/>
              <a:t> para garantizar la igualdad de mujeres y hombres.</a:t>
            </a:r>
          </a:p>
          <a:p>
            <a:pPr marL="342900" indent="-342900">
              <a:lnSpc>
                <a:spcPct val="130000"/>
              </a:lnSpc>
              <a:buFont typeface="Arial" charset="0"/>
              <a:buChar char="•"/>
            </a:pPr>
            <a:r>
              <a:rPr lang="es-MX" sz="2100" dirty="0"/>
              <a:t>Fuerte </a:t>
            </a:r>
            <a:r>
              <a:rPr lang="es-MX" sz="2100" b="1" dirty="0"/>
              <a:t>institucionalismo de género</a:t>
            </a:r>
          </a:p>
          <a:p>
            <a:pPr marL="342900" indent="-342900">
              <a:lnSpc>
                <a:spcPct val="130000"/>
              </a:lnSpc>
              <a:buFont typeface="Arial" charset="0"/>
              <a:buChar char="•"/>
            </a:pPr>
            <a:r>
              <a:rPr lang="es-MX" sz="2100" dirty="0"/>
              <a:t>Incremento de los </a:t>
            </a:r>
            <a:r>
              <a:rPr lang="es-MX" sz="2100" b="1" dirty="0"/>
              <a:t>recursos públicos</a:t>
            </a:r>
            <a:r>
              <a:rPr lang="es-MX" sz="2100" dirty="0"/>
              <a:t> destinados al género</a:t>
            </a:r>
            <a:r>
              <a:rPr lang="en-US" sz="2100" dirty="0"/>
              <a:t>. </a:t>
            </a:r>
          </a:p>
          <a:p>
            <a:pPr>
              <a:lnSpc>
                <a:spcPct val="130000"/>
              </a:lnSpc>
            </a:pPr>
            <a:endParaRPr lang="en-US" sz="2100" dirty="0">
              <a:latin typeface="+mj-lt"/>
              <a:ea typeface="ＭＳ Ｐゴシック" charset="0"/>
              <a:cs typeface="ＭＳ Ｐゴシック" charset="0"/>
            </a:endParaRPr>
          </a:p>
        </p:txBody>
      </p:sp>
      <p:sp>
        <p:nvSpPr>
          <p:cNvPr id="5" name="TextBox 4"/>
          <p:cNvSpPr txBox="1"/>
          <p:nvPr/>
        </p:nvSpPr>
        <p:spPr>
          <a:xfrm>
            <a:off x="4121778" y="3318328"/>
            <a:ext cx="5003172" cy="2800767"/>
          </a:xfrm>
          <a:prstGeom prst="rect">
            <a:avLst/>
          </a:prstGeom>
          <a:noFill/>
        </p:spPr>
        <p:txBody>
          <a:bodyPr wrap="square" rtlCol="0">
            <a:spAutoFit/>
          </a:bodyPr>
          <a:lstStyle/>
          <a:p>
            <a:r>
              <a:rPr lang="es-MX" sz="4400" b="1" dirty="0"/>
              <a:t>La Política Nacional de Igualdad de Género de México</a:t>
            </a:r>
            <a:r>
              <a:rPr lang="en-US" sz="4400" b="1" dirty="0"/>
              <a:t> </a:t>
            </a:r>
          </a:p>
          <a:p>
            <a:r>
              <a:rPr lang="en-US" sz="4400" dirty="0"/>
              <a:t>(2013 – 2018)</a:t>
            </a:r>
          </a:p>
        </p:txBody>
      </p:sp>
      <p:pic>
        <p:nvPicPr>
          <p:cNvPr id="6" name="Content Placeholder 5"/>
          <p:cNvPicPr>
            <a:picLocks noGrp="1" noChangeAspect="1"/>
          </p:cNvPicPr>
          <p:nvPr>
            <p:ph idx="1"/>
          </p:nvPr>
        </p:nvPicPr>
        <p:blipFill>
          <a:blip r:embed="rId3"/>
          <a:stretch>
            <a:fillRect/>
          </a:stretch>
        </p:blipFill>
        <p:spPr>
          <a:xfrm>
            <a:off x="4013200" y="273050"/>
            <a:ext cx="5111750" cy="2555875"/>
          </a:xfrm>
        </p:spPr>
      </p:pic>
    </p:spTree>
    <p:extLst>
      <p:ext uri="{BB962C8B-B14F-4D97-AF65-F5344CB8AC3E}">
        <p14:creationId xmlns:p14="http://schemas.microsoft.com/office/powerpoint/2010/main" val="1487189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101600"/>
            <a:ext cx="3008313" cy="374650"/>
          </a:xfrm>
        </p:spPr>
        <p:txBody>
          <a:bodyPr>
            <a:normAutofit fontScale="90000"/>
          </a:bodyPr>
          <a:lstStyle/>
          <a:p>
            <a:endParaRPr lang="en-US"/>
          </a:p>
        </p:txBody>
      </p:sp>
      <p:pic>
        <p:nvPicPr>
          <p:cNvPr id="4" name="Content Placeholder 3"/>
          <p:cNvPicPr>
            <a:picLocks noGrp="1" noChangeAspect="1"/>
          </p:cNvPicPr>
          <p:nvPr>
            <p:ph idx="1"/>
          </p:nvPr>
        </p:nvPicPr>
        <p:blipFill>
          <a:blip r:embed="rId3"/>
          <a:stretch>
            <a:fillRect/>
          </a:stretch>
        </p:blipFill>
        <p:spPr>
          <a:xfrm>
            <a:off x="3848100" y="85725"/>
            <a:ext cx="5111750" cy="3191880"/>
          </a:xfrm>
        </p:spPr>
      </p:pic>
      <p:sp>
        <p:nvSpPr>
          <p:cNvPr id="55299" name="Rectangle 2"/>
          <p:cNvSpPr>
            <a:spLocks noGrp="1" noChangeArrowheads="1"/>
          </p:cNvSpPr>
          <p:nvPr>
            <p:ph type="body" sz="half" idx="2"/>
          </p:nvPr>
        </p:nvSpPr>
        <p:spPr bwMode="auto">
          <a:xfrm>
            <a:off x="101600" y="273050"/>
            <a:ext cx="3911600" cy="638900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lnSpc>
                <a:spcPct val="130000"/>
              </a:lnSpc>
            </a:pPr>
            <a:r>
              <a:rPr lang="es-MX" sz="2800" dirty="0"/>
              <a:t>Hasta la fecha, solo 43 mujeres han sido galardonadas con el Premio Nobel, de entre más de 900 personas y organizaciones que han sido galardonadas con el premio. (Se han otorgado un total de 44 premios a mujeres: Marie Curie ganó dos veces)</a:t>
            </a:r>
            <a:endParaRPr lang="en-US" sz="2800" dirty="0">
              <a:latin typeface="+mj-lt"/>
              <a:ea typeface="ＭＳ Ｐゴシック" charset="0"/>
              <a:cs typeface="ＭＳ Ｐゴシック" charset="0"/>
            </a:endParaRPr>
          </a:p>
        </p:txBody>
      </p:sp>
      <p:sp>
        <p:nvSpPr>
          <p:cNvPr id="5" name="TextBox 4"/>
          <p:cNvSpPr txBox="1"/>
          <p:nvPr/>
        </p:nvSpPr>
        <p:spPr>
          <a:xfrm>
            <a:off x="4013200" y="3568701"/>
            <a:ext cx="5448300" cy="2800767"/>
          </a:xfrm>
          <a:prstGeom prst="rect">
            <a:avLst/>
          </a:prstGeom>
          <a:noFill/>
        </p:spPr>
        <p:txBody>
          <a:bodyPr wrap="square" rtlCol="0">
            <a:spAutoFit/>
          </a:bodyPr>
          <a:lstStyle/>
          <a:p>
            <a:r>
              <a:rPr lang="es-MX" sz="4400" b="1" dirty="0"/>
              <a:t>Sólo 15 mujeres han ganado premios Nobel de Ciencia desde Marie Curie</a:t>
            </a:r>
            <a:endParaRPr lang="en-US" sz="4800" dirty="0"/>
          </a:p>
        </p:txBody>
      </p:sp>
    </p:spTree>
    <p:extLst>
      <p:ext uri="{BB962C8B-B14F-4D97-AF65-F5344CB8AC3E}">
        <p14:creationId xmlns:p14="http://schemas.microsoft.com/office/powerpoint/2010/main" val="1212669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2570" r="12570"/>
          <a:stretch>
            <a:fillRect/>
          </a:stretch>
        </p:blipFill>
        <p:spPr>
          <a:xfrm>
            <a:off x="558800" y="508000"/>
            <a:ext cx="8229600" cy="5961063"/>
          </a:xfrm>
        </p:spPr>
      </p:pic>
    </p:spTree>
    <p:extLst>
      <p:ext uri="{BB962C8B-B14F-4D97-AF65-F5344CB8AC3E}">
        <p14:creationId xmlns:p14="http://schemas.microsoft.com/office/powerpoint/2010/main" val="152627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51"/>
            <a:ext cx="8229600" cy="1755569"/>
          </a:xfrm>
        </p:spPr>
        <p:txBody>
          <a:bodyPr>
            <a:normAutofit fontScale="90000"/>
          </a:bodyPr>
          <a:lstStyle/>
          <a:p>
            <a:r>
              <a:rPr lang="es-MX" dirty="0"/>
              <a:t>¿Por qué estoy tan interesada en este tema?</a:t>
            </a:r>
            <a:br>
              <a:rPr lang="es-MX" dirty="0"/>
            </a:br>
            <a:r>
              <a:rPr lang="es-MX" dirty="0"/>
              <a:t>¿Y por qué nos debe importar?</a:t>
            </a:r>
          </a:p>
        </p:txBody>
      </p:sp>
      <p:sp>
        <p:nvSpPr>
          <p:cNvPr id="3" name="Content Placeholder 2"/>
          <p:cNvSpPr>
            <a:spLocks noGrp="1"/>
          </p:cNvSpPr>
          <p:nvPr>
            <p:ph idx="1"/>
          </p:nvPr>
        </p:nvSpPr>
        <p:spPr>
          <a:xfrm>
            <a:off x="457200" y="2057402"/>
            <a:ext cx="8229600" cy="4740965"/>
          </a:xfrm>
        </p:spPr>
        <p:txBody>
          <a:bodyPr>
            <a:normAutofit fontScale="85000" lnSpcReduction="10000"/>
          </a:bodyPr>
          <a:lstStyle/>
          <a:p>
            <a:pPr marL="0" indent="0">
              <a:buNone/>
            </a:pPr>
            <a:r>
              <a:rPr lang="es-MX" dirty="0"/>
              <a:t>Encabezados recientes de los mejores periódicos</a:t>
            </a:r>
            <a:endParaRPr lang="en-US" dirty="0"/>
          </a:p>
          <a:p>
            <a:r>
              <a:rPr lang="es-MX" b="1" dirty="0"/>
              <a:t>La actitud adversa de Estados Unidos hacia Hillary Clinton revela una nación sumida en la misoginia.</a:t>
            </a:r>
          </a:p>
          <a:p>
            <a:r>
              <a:rPr lang="es-MX" b="1" dirty="0"/>
              <a:t>La ambición femenina sigue siendo considerada fea</a:t>
            </a:r>
          </a:p>
          <a:p>
            <a:r>
              <a:rPr lang="es-MX" b="1" dirty="0"/>
              <a:t>Los 15 desafíos más grandes que enfrentan las mujeres líderes y cómo superarlos</a:t>
            </a:r>
          </a:p>
          <a:p>
            <a:r>
              <a:rPr lang="es-MX" b="1" dirty="0"/>
              <a:t>Trump compra el silencio de "tres mujeres involucradas" después de sostener amoríos con ellas.</a:t>
            </a:r>
          </a:p>
          <a:p>
            <a:r>
              <a:rPr lang="es-MX" b="1" dirty="0"/>
              <a:t>El movimiento “Yo también” en los Estados Unidos.</a:t>
            </a:r>
          </a:p>
          <a:p>
            <a:r>
              <a:rPr lang="es-MX" b="1" dirty="0"/>
              <a:t>Publiqué un artículo acerca de esto en 1987—y  aún representa un problema.</a:t>
            </a:r>
            <a:endParaRPr lang="en-US" b="1" dirty="0"/>
          </a:p>
        </p:txBody>
      </p:sp>
    </p:spTree>
    <p:extLst>
      <p:ext uri="{BB962C8B-B14F-4D97-AF65-F5344CB8AC3E}">
        <p14:creationId xmlns:p14="http://schemas.microsoft.com/office/powerpoint/2010/main" val="16302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36"/>
            <a:ext cx="8229600" cy="1790296"/>
          </a:xfrm>
        </p:spPr>
        <p:txBody>
          <a:bodyPr>
            <a:normAutofit fontScale="90000"/>
          </a:bodyPr>
          <a:lstStyle/>
          <a:p>
            <a:r>
              <a:rPr lang="es-MX" dirty="0"/>
              <a:t>Pero incluso en áreas en las que las mujeres suelen sobresalir, como la escritura y las artes</a:t>
            </a:r>
            <a:r>
              <a:rPr lang="en-US" dirty="0"/>
              <a:t>, </a:t>
            </a:r>
          </a:p>
        </p:txBody>
      </p:sp>
      <p:sp>
        <p:nvSpPr>
          <p:cNvPr id="3" name="Content Placeholder 2"/>
          <p:cNvSpPr>
            <a:spLocks noGrp="1"/>
          </p:cNvSpPr>
          <p:nvPr>
            <p:ph idx="1"/>
          </p:nvPr>
        </p:nvSpPr>
        <p:spPr>
          <a:xfrm>
            <a:off x="457200" y="2183001"/>
            <a:ext cx="8229600" cy="4525963"/>
          </a:xfrm>
        </p:spPr>
        <p:txBody>
          <a:bodyPr>
            <a:normAutofit fontScale="92500" lnSpcReduction="20000"/>
          </a:bodyPr>
          <a:lstStyle/>
          <a:p>
            <a:pPr marL="0" indent="0" algn="r">
              <a:lnSpc>
                <a:spcPct val="130000"/>
              </a:lnSpc>
              <a:buNone/>
            </a:pPr>
            <a:r>
              <a:rPr lang="es-MX" dirty="0">
                <a:solidFill>
                  <a:srgbClr val="C00000"/>
                </a:solidFill>
              </a:rPr>
              <a:t>Los hombres ganan más premios </a:t>
            </a:r>
            <a:r>
              <a:rPr lang="es-MX" dirty="0"/>
              <a:t>que las mujeres en las artes y humanidades</a:t>
            </a:r>
            <a:r>
              <a:rPr lang="en-US" dirty="0"/>
              <a:t>. </a:t>
            </a:r>
          </a:p>
          <a:p>
            <a:pPr algn="r">
              <a:lnSpc>
                <a:spcPct val="130000"/>
              </a:lnSpc>
            </a:pPr>
            <a:r>
              <a:rPr lang="es-MX" dirty="0">
                <a:solidFill>
                  <a:srgbClr val="C00000"/>
                </a:solidFill>
              </a:rPr>
              <a:t>Los hombres escriben más libros, publican más artículos y sobresalen en casi todas las áreas profesionales</a:t>
            </a:r>
          </a:p>
          <a:p>
            <a:pPr algn="r">
              <a:lnSpc>
                <a:spcPct val="130000"/>
              </a:lnSpc>
            </a:pPr>
            <a:r>
              <a:rPr lang="es-MX" u="sng" dirty="0"/>
              <a:t>Por ejemplo, de todos los ganadores del Premio Pulitzer: de 1917 a 2015</a:t>
            </a:r>
            <a:r>
              <a:rPr lang="en-US" u="sng" dirty="0"/>
              <a:t>, </a:t>
            </a:r>
            <a:r>
              <a:rPr lang="es-MX" u="sng" dirty="0"/>
              <a:t>solo 113 de los 814 eran mujeres</a:t>
            </a:r>
            <a:r>
              <a:rPr lang="en-US" sz="3600" u="sng" dirty="0"/>
              <a:t>. </a:t>
            </a:r>
          </a:p>
          <a:p>
            <a:endParaRPr lang="en-US" dirty="0"/>
          </a:p>
        </p:txBody>
      </p:sp>
    </p:spTree>
    <p:extLst>
      <p:ext uri="{BB962C8B-B14F-4D97-AF65-F5344CB8AC3E}">
        <p14:creationId xmlns:p14="http://schemas.microsoft.com/office/powerpoint/2010/main" val="1980519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6"/>
          <p:cNvSpPr>
            <a:spLocks noChangeArrowheads="1"/>
          </p:cNvSpPr>
          <p:nvPr/>
        </p:nvSpPr>
        <p:spPr bwMode="auto">
          <a:xfrm>
            <a:off x="266700" y="323226"/>
            <a:ext cx="60579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s-MX" sz="3600" dirty="0"/>
              <a:t>De 1809 a 2000, solamente 1</a:t>
            </a:r>
          </a:p>
          <a:p>
            <a:r>
              <a:rPr lang="es-MX" sz="3600" dirty="0"/>
              <a:t>de cada 1,000 patentes fue </a:t>
            </a:r>
          </a:p>
          <a:p>
            <a:r>
              <a:rPr lang="es-MX" sz="3600" dirty="0"/>
              <a:t>otorgada a una inventora.</a:t>
            </a:r>
          </a:p>
          <a:p>
            <a:r>
              <a:rPr lang="es-MX" sz="3600" dirty="0"/>
              <a:t>Incluso ahora, ¿Por qué en</a:t>
            </a:r>
          </a:p>
          <a:p>
            <a:r>
              <a:rPr lang="es-MX" sz="3600" dirty="0"/>
              <a:t>2018, más del 90 por ciento</a:t>
            </a:r>
          </a:p>
          <a:p>
            <a:r>
              <a:rPr lang="es-MX" sz="3600" dirty="0"/>
              <a:t>de todas las patentes están </a:t>
            </a:r>
          </a:p>
          <a:p>
            <a:r>
              <a:rPr lang="es-MX" sz="3600" dirty="0"/>
              <a:t>en manos de hombres?</a:t>
            </a:r>
          </a:p>
        </p:txBody>
      </p:sp>
      <p:pic>
        <p:nvPicPr>
          <p:cNvPr id="2" name="Picture 1"/>
          <p:cNvPicPr>
            <a:picLocks noChangeAspect="1"/>
          </p:cNvPicPr>
          <p:nvPr/>
        </p:nvPicPr>
        <p:blipFill>
          <a:blip r:embed="rId3"/>
          <a:stretch>
            <a:fillRect/>
          </a:stretch>
        </p:blipFill>
        <p:spPr>
          <a:xfrm>
            <a:off x="5829777" y="4098230"/>
            <a:ext cx="3314223" cy="2926308"/>
          </a:xfrm>
          <a:prstGeom prst="rect">
            <a:avLst/>
          </a:prstGeom>
        </p:spPr>
      </p:pic>
      <p:pic>
        <p:nvPicPr>
          <p:cNvPr id="3" name="Picture 2"/>
          <p:cNvPicPr>
            <a:picLocks noChangeAspect="1"/>
          </p:cNvPicPr>
          <p:nvPr/>
        </p:nvPicPr>
        <p:blipFill>
          <a:blip r:embed="rId4"/>
          <a:stretch>
            <a:fillRect/>
          </a:stretch>
        </p:blipFill>
        <p:spPr>
          <a:xfrm>
            <a:off x="57150" y="4559300"/>
            <a:ext cx="1714500" cy="2260600"/>
          </a:xfrm>
          <a:prstGeom prst="rect">
            <a:avLst/>
          </a:prstGeom>
        </p:spPr>
      </p:pic>
      <p:pic>
        <p:nvPicPr>
          <p:cNvPr id="4" name="Picture 3"/>
          <p:cNvPicPr>
            <a:picLocks noChangeAspect="1"/>
          </p:cNvPicPr>
          <p:nvPr/>
        </p:nvPicPr>
        <p:blipFill>
          <a:blip r:embed="rId5"/>
          <a:stretch>
            <a:fillRect/>
          </a:stretch>
        </p:blipFill>
        <p:spPr>
          <a:xfrm>
            <a:off x="2647950" y="4978400"/>
            <a:ext cx="2324100" cy="1739900"/>
          </a:xfrm>
          <a:prstGeom prst="rect">
            <a:avLst/>
          </a:prstGeom>
        </p:spPr>
      </p:pic>
      <p:pic>
        <p:nvPicPr>
          <p:cNvPr id="5" name="Picture 4"/>
          <p:cNvPicPr>
            <a:picLocks noChangeAspect="1"/>
          </p:cNvPicPr>
          <p:nvPr/>
        </p:nvPicPr>
        <p:blipFill>
          <a:blip r:embed="rId6"/>
          <a:stretch>
            <a:fillRect/>
          </a:stretch>
        </p:blipFill>
        <p:spPr>
          <a:xfrm>
            <a:off x="6731000" y="139700"/>
            <a:ext cx="2222500" cy="3975100"/>
          </a:xfrm>
          <a:prstGeom prst="rect">
            <a:avLst/>
          </a:prstGeom>
        </p:spPr>
      </p:pic>
    </p:spTree>
    <p:extLst>
      <p:ext uri="{BB962C8B-B14F-4D97-AF65-F5344CB8AC3E}">
        <p14:creationId xmlns:p14="http://schemas.microsoft.com/office/powerpoint/2010/main" val="120539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5A40042-EADF-4EED-9680-A0476C4325A8}"/>
              </a:ext>
            </a:extLst>
          </p:cNvPr>
          <p:cNvSpPr>
            <a:spLocks noGrp="1" noChangeArrowheads="1"/>
          </p:cNvSpPr>
          <p:nvPr>
            <p:ph type="title"/>
          </p:nvPr>
        </p:nvSpPr>
        <p:spPr/>
        <p:txBody>
          <a:bodyPr/>
          <a:lstStyle/>
          <a:p>
            <a:r>
              <a:rPr lang="en-US" altLang="es-MX" dirty="0"/>
              <a:t>Barreras</a:t>
            </a:r>
          </a:p>
        </p:txBody>
      </p:sp>
      <p:sp>
        <p:nvSpPr>
          <p:cNvPr id="3" name="Content Placeholder 2">
            <a:extLst>
              <a:ext uri="{FF2B5EF4-FFF2-40B4-BE49-F238E27FC236}">
                <a16:creationId xmlns:a16="http://schemas.microsoft.com/office/drawing/2014/main" id="{5D367217-85BF-40D4-89C5-6E027FA1D6FE}"/>
              </a:ext>
            </a:extLst>
          </p:cNvPr>
          <p:cNvSpPr>
            <a:spLocks noGrp="1"/>
          </p:cNvSpPr>
          <p:nvPr>
            <p:ph idx="1"/>
          </p:nvPr>
        </p:nvSpPr>
        <p:spPr/>
        <p:txBody>
          <a:bodyPr rtlCol="0">
            <a:normAutofit lnSpcReduction="10000"/>
          </a:bodyPr>
          <a:lstStyle/>
          <a:p>
            <a:pPr marL="0" indent="0">
              <a:buNone/>
              <a:defRPr/>
            </a:pPr>
            <a:r>
              <a:rPr lang="en-US" sz="3600" b="1" dirty="0" err="1"/>
              <a:t>Externas</a:t>
            </a:r>
            <a:r>
              <a:rPr lang="en-US" sz="3600" b="1" dirty="0"/>
              <a:t> </a:t>
            </a:r>
          </a:p>
          <a:p>
            <a:pPr>
              <a:defRPr/>
            </a:pPr>
            <a:r>
              <a:rPr lang="es-MX" dirty="0"/>
              <a:t>Hogar</a:t>
            </a:r>
          </a:p>
          <a:p>
            <a:pPr>
              <a:defRPr/>
            </a:pPr>
            <a:r>
              <a:rPr lang="es-MX" dirty="0"/>
              <a:t>Escuela, Ambiente laboral</a:t>
            </a:r>
          </a:p>
          <a:p>
            <a:pPr>
              <a:defRPr/>
            </a:pPr>
            <a:r>
              <a:rPr lang="es-MX" dirty="0"/>
              <a:t>Estereotipos</a:t>
            </a:r>
          </a:p>
          <a:p>
            <a:pPr marL="0" indent="0">
              <a:buNone/>
              <a:defRPr/>
            </a:pPr>
            <a:r>
              <a:rPr lang="en-US" sz="3600" b="1" dirty="0" err="1"/>
              <a:t>Internas</a:t>
            </a:r>
            <a:endParaRPr lang="en-US" sz="3600" b="1" dirty="0"/>
          </a:p>
          <a:p>
            <a:pPr>
              <a:defRPr/>
            </a:pPr>
            <a:r>
              <a:rPr lang="es-MX" dirty="0"/>
              <a:t>Confianza,  Habilidades ocultas, Dudar de sí-misma</a:t>
            </a:r>
          </a:p>
          <a:p>
            <a:pPr>
              <a:defRPr/>
            </a:pPr>
            <a:r>
              <a:rPr lang="es-MX" dirty="0"/>
              <a:t>Multipotencialidades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8"/>
          <p:cNvSpPr>
            <a:spLocks noGrp="1" noChangeArrowheads="1"/>
          </p:cNvSpPr>
          <p:nvPr>
            <p:ph type="title" idx="4294967295"/>
          </p:nvPr>
        </p:nvSpPr>
        <p:spPr bwMode="auto">
          <a:xfrm>
            <a:off x="152400" y="152400"/>
            <a:ext cx="8458200" cy="774700"/>
          </a:xfrm>
          <a:prstGeom prst="rect">
            <a:avLst/>
          </a:prstGeom>
          <a:noFill/>
          <a:ln>
            <a:miter lim="800000"/>
            <a:headEnd/>
            <a:tailEnd/>
          </a:ln>
        </p:spPr>
        <p:txBody>
          <a:bodyPr>
            <a:prstTxWarp prst="textNoShape">
              <a:avLst/>
            </a:prstTxWarp>
            <a:noAutofit/>
          </a:bodyPr>
          <a:lstStyle/>
          <a:p>
            <a:r>
              <a:rPr lang="es-MX" sz="3200" b="1" dirty="0"/>
              <a:t>Al principio de mi investigación, identifiqué las siguientes barreras externas</a:t>
            </a:r>
            <a:endParaRPr lang="en-US" sz="3200" b="1" dirty="0">
              <a:solidFill>
                <a:schemeClr val="tx1"/>
              </a:solidFill>
            </a:endParaRPr>
          </a:p>
        </p:txBody>
      </p:sp>
      <p:pic>
        <p:nvPicPr>
          <p:cNvPr id="2" name="Picture 1"/>
          <p:cNvPicPr>
            <a:picLocks noChangeAspect="1"/>
          </p:cNvPicPr>
          <p:nvPr/>
        </p:nvPicPr>
        <p:blipFill>
          <a:blip r:embed="rId3"/>
          <a:stretch>
            <a:fillRect/>
          </a:stretch>
        </p:blipFill>
        <p:spPr>
          <a:xfrm>
            <a:off x="3622815" y="1508171"/>
            <a:ext cx="5521185" cy="4673600"/>
          </a:xfrm>
          <a:prstGeom prst="rect">
            <a:avLst/>
          </a:prstGeom>
        </p:spPr>
      </p:pic>
      <p:sp>
        <p:nvSpPr>
          <p:cNvPr id="87042" name="Rectangle 5"/>
          <p:cNvSpPr>
            <a:spLocks noChangeArrowheads="1"/>
          </p:cNvSpPr>
          <p:nvPr/>
        </p:nvSpPr>
        <p:spPr bwMode="auto">
          <a:xfrm>
            <a:off x="272980" y="1348903"/>
            <a:ext cx="3470415" cy="4992136"/>
          </a:xfrm>
          <a:prstGeom prst="rect">
            <a:avLst/>
          </a:prstGeom>
          <a:noFill/>
          <a:ln w="9525">
            <a:noFill/>
            <a:miter lim="800000"/>
            <a:headEnd/>
            <a:tailEnd/>
          </a:ln>
        </p:spPr>
        <p:txBody>
          <a:bodyPr wrap="square" anchor="ctr">
            <a:prstTxWarp prst="textNoShape">
              <a:avLst/>
            </a:prstTxWarp>
            <a:spAutoFit/>
          </a:bodyPr>
          <a:lstStyle/>
          <a:p>
            <a:pPr algn="ctr">
              <a:spcBef>
                <a:spcPct val="20000"/>
              </a:spcBef>
            </a:pPr>
            <a:r>
              <a:rPr lang="es-MX" sz="2000" dirty="0" err="1">
                <a:latin typeface="Avenir Heavy"/>
                <a:cs typeface="Avenir Heavy"/>
              </a:rPr>
              <a:t>Click</a:t>
            </a:r>
            <a:r>
              <a:rPr lang="es-MX" sz="2000" dirty="0">
                <a:latin typeface="Avenir Heavy"/>
                <a:cs typeface="Avenir Heavy"/>
              </a:rPr>
              <a:t>, </a:t>
            </a:r>
            <a:r>
              <a:rPr lang="es-MX" sz="2000" dirty="0" err="1">
                <a:latin typeface="Avenir Heavy"/>
                <a:cs typeface="Avenir Heavy"/>
              </a:rPr>
              <a:t>Click</a:t>
            </a:r>
            <a:r>
              <a:rPr lang="es-MX" sz="2000" dirty="0">
                <a:latin typeface="Avenir Heavy"/>
                <a:cs typeface="Avenir Heavy"/>
              </a:rPr>
              <a:t>, </a:t>
            </a:r>
            <a:r>
              <a:rPr lang="es-MX" sz="2000" dirty="0" err="1">
                <a:latin typeface="Avenir Heavy"/>
                <a:cs typeface="Avenir Heavy"/>
              </a:rPr>
              <a:t>Click</a:t>
            </a:r>
            <a:r>
              <a:rPr lang="es-MX" sz="2000" dirty="0">
                <a:latin typeface="Avenir Heavy"/>
                <a:cs typeface="Avenir Heavy"/>
              </a:rPr>
              <a:t>: desarrollando actitudes y opiniones</a:t>
            </a:r>
            <a:endParaRPr lang="en-US" sz="2000" i="0" dirty="0">
              <a:latin typeface="Avenir Heavy"/>
              <a:cs typeface="Avenir Heavy"/>
            </a:endParaRPr>
          </a:p>
          <a:p>
            <a:pPr marL="342900" indent="-342900">
              <a:spcBef>
                <a:spcPct val="20000"/>
              </a:spcBef>
              <a:buFont typeface="Arial" panose="020B0604020202020204" pitchFamily="34" charset="0"/>
              <a:buChar char="•"/>
            </a:pPr>
            <a:r>
              <a:rPr lang="es-MX" sz="2400" dirty="0"/>
              <a:t>Televisión</a:t>
            </a:r>
          </a:p>
          <a:p>
            <a:pPr marL="342900" indent="-342900">
              <a:spcBef>
                <a:spcPct val="20000"/>
              </a:spcBef>
              <a:buFont typeface="Arial" panose="020B0604020202020204" pitchFamily="34" charset="0"/>
              <a:buChar char="•"/>
            </a:pPr>
            <a:r>
              <a:rPr lang="es-MX" sz="2400" dirty="0"/>
              <a:t>Medios de comunicación impresos.</a:t>
            </a:r>
          </a:p>
          <a:p>
            <a:pPr marL="342900" indent="-342900">
              <a:spcBef>
                <a:spcPct val="20000"/>
              </a:spcBef>
              <a:buFont typeface="Arial" panose="020B0604020202020204" pitchFamily="34" charset="0"/>
              <a:buChar char="•"/>
            </a:pPr>
            <a:r>
              <a:rPr lang="es-MX" sz="2400" dirty="0"/>
              <a:t>Influencias medioambientales</a:t>
            </a:r>
          </a:p>
          <a:p>
            <a:pPr marL="342900" indent="-342900">
              <a:spcBef>
                <a:spcPct val="20000"/>
              </a:spcBef>
              <a:buFont typeface="Arial" panose="020B0604020202020204" pitchFamily="34" charset="0"/>
              <a:buChar char="•"/>
            </a:pPr>
            <a:r>
              <a:rPr lang="es-MX" sz="2400" dirty="0"/>
              <a:t>Estereotipos en el hogar, la escuela y la vida.</a:t>
            </a:r>
          </a:p>
          <a:p>
            <a:pPr>
              <a:spcBef>
                <a:spcPct val="20000"/>
              </a:spcBef>
            </a:pPr>
            <a:r>
              <a:rPr lang="es-MX" b="1" dirty="0"/>
              <a:t>La Interacción de Barreras</a:t>
            </a:r>
          </a:p>
          <a:p>
            <a:pPr>
              <a:spcBef>
                <a:spcPct val="20000"/>
              </a:spcBef>
            </a:pPr>
            <a:r>
              <a:rPr lang="es-MX" b="1" dirty="0"/>
              <a:t>Internas y Externas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143000" y="762000"/>
            <a:ext cx="6781800" cy="731838"/>
          </a:xfrm>
          <a:solidFill>
            <a:srgbClr val="FFFFFF"/>
          </a:solidFill>
          <a:ln>
            <a:miter lim="800000"/>
            <a:headEnd/>
            <a:tailEnd/>
          </a:ln>
          <a:effectLst>
            <a:outerShdw blurRad="63500" dist="107763" dir="2700000" algn="ctr" rotWithShape="0">
              <a:srgbClr val="A87674">
                <a:alpha val="50000"/>
              </a:srgbClr>
            </a:outerShdw>
          </a:effectLst>
        </p:spPr>
        <p:txBody>
          <a:bodyPr wrap="square" lIns="91440" tIns="45720" rIns="91440" bIns="45720" numCol="1" anchor="t" anchorCtr="0" compatLnSpc="1">
            <a:prstTxWarp prst="textNoShape">
              <a:avLst/>
            </a:prstTxWarp>
          </a:bodyPr>
          <a:lstStyle/>
          <a:p>
            <a:pPr>
              <a:defRPr/>
            </a:pPr>
            <a:r>
              <a:rPr lang="en-US" sz="4000" dirty="0"/>
              <a:t>Diplomas </a:t>
            </a:r>
            <a:r>
              <a:rPr lang="en-US" sz="4000" dirty="0" err="1"/>
              <a:t>en</a:t>
            </a:r>
            <a:r>
              <a:rPr lang="en-US" sz="4000" dirty="0"/>
              <a:t> Kindergarten</a:t>
            </a:r>
            <a:endParaRPr lang="en-US" sz="4000" dirty="0">
              <a:ea typeface="+mj-ea"/>
              <a:cs typeface="+mj-cs"/>
            </a:endParaRPr>
          </a:p>
        </p:txBody>
      </p:sp>
      <p:sp>
        <p:nvSpPr>
          <p:cNvPr id="49155" name="Rectangle 3"/>
          <p:cNvSpPr>
            <a:spLocks noGrp="1" noChangeArrowheads="1"/>
          </p:cNvSpPr>
          <p:nvPr>
            <p:ph type="body" sz="half" idx="1"/>
          </p:nvPr>
        </p:nvSpPr>
        <p:spPr bwMode="auto">
          <a:xfrm>
            <a:off x="1066800" y="1752600"/>
            <a:ext cx="3424238" cy="49596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a:lnSpc>
                <a:spcPct val="90000"/>
              </a:lnSpc>
              <a:buNone/>
            </a:pPr>
            <a:r>
              <a:rPr lang="en-US" sz="2400" b="1" dirty="0" err="1">
                <a:latin typeface="Times New Roman" charset="0"/>
                <a:ea typeface="ＭＳ Ｐゴシック" charset="0"/>
                <a:cs typeface="ＭＳ Ｐゴシック" charset="0"/>
              </a:rPr>
              <a:t>Otorgados</a:t>
            </a:r>
            <a:r>
              <a:rPr lang="en-US" sz="2400" b="1" dirty="0">
                <a:latin typeface="Times New Roman" charset="0"/>
                <a:ea typeface="ＭＳ Ｐゴシック" charset="0"/>
                <a:cs typeface="ＭＳ Ｐゴシック" charset="0"/>
              </a:rPr>
              <a:t> a </a:t>
            </a:r>
            <a:r>
              <a:rPr lang="en-US" sz="2400" b="1" dirty="0" err="1">
                <a:latin typeface="Times New Roman" charset="0"/>
                <a:ea typeface="ＭＳ Ｐゴシック" charset="0"/>
                <a:cs typeface="ＭＳ Ｐゴシック" charset="0"/>
              </a:rPr>
              <a:t>niños</a:t>
            </a:r>
            <a:endParaRPr lang="en-US" sz="2400" dirty="0">
              <a:latin typeface="Times New Roman" charset="0"/>
              <a:ea typeface="ＭＳ Ｐゴシック" charset="0"/>
              <a:cs typeface="ＭＳ Ｐゴシック" charset="0"/>
            </a:endParaRPr>
          </a:p>
          <a:p>
            <a:pPr>
              <a:lnSpc>
                <a:spcPct val="90000"/>
              </a:lnSpc>
            </a:pPr>
            <a:r>
              <a:rPr lang="es-MX" sz="2400" dirty="0">
                <a:latin typeface="Times New Roman" charset="0"/>
                <a:ea typeface="ＭＳ Ｐゴシック" charset="0"/>
                <a:cs typeface="ＭＳ Ｐゴシック" charset="0"/>
              </a:rPr>
              <a:t>Pensador más </a:t>
            </a:r>
            <a:r>
              <a:rPr lang="es-MX" sz="2400" dirty="0" err="1">
                <a:latin typeface="Times New Roman" charset="0"/>
                <a:ea typeface="ＭＳ Ｐゴシック" charset="0"/>
                <a:cs typeface="ＭＳ Ｐゴシック" charset="0"/>
              </a:rPr>
              <a:t>agil</a:t>
            </a:r>
            <a:endParaRPr lang="es-MX" sz="2400" dirty="0">
              <a:latin typeface="Times New Roman" charset="0"/>
              <a:ea typeface="ＭＳ Ｐゴシック" charset="0"/>
              <a:cs typeface="ＭＳ Ｐゴシック" charset="0"/>
            </a:endParaRPr>
          </a:p>
          <a:p>
            <a:pPr>
              <a:lnSpc>
                <a:spcPct val="90000"/>
              </a:lnSpc>
            </a:pPr>
            <a:r>
              <a:rPr lang="es-MX" sz="2400" dirty="0">
                <a:latin typeface="Times New Roman" charset="0"/>
                <a:ea typeface="ＭＳ Ｐゴシック" charset="0"/>
                <a:cs typeface="ＭＳ Ｐゴシック" charset="0"/>
              </a:rPr>
              <a:t>Aprendiz más ávido</a:t>
            </a:r>
          </a:p>
          <a:p>
            <a:pPr>
              <a:lnSpc>
                <a:spcPct val="90000"/>
              </a:lnSpc>
            </a:pPr>
            <a:r>
              <a:rPr lang="es-MX" sz="2400" dirty="0">
                <a:latin typeface="Times New Roman" charset="0"/>
                <a:ea typeface="ＭＳ Ｐゴシック" charset="0"/>
                <a:cs typeface="ＭＳ Ｐゴシック" charset="0"/>
              </a:rPr>
              <a:t>Más imaginativo</a:t>
            </a:r>
          </a:p>
          <a:p>
            <a:pPr>
              <a:lnSpc>
                <a:spcPct val="90000"/>
              </a:lnSpc>
            </a:pPr>
            <a:r>
              <a:rPr lang="es-MX" sz="2400" dirty="0">
                <a:latin typeface="Times New Roman" charset="0"/>
                <a:ea typeface="ＭＳ Ｐゴシック" charset="0"/>
                <a:cs typeface="ＭＳ Ｐゴシック" charset="0"/>
              </a:rPr>
              <a:t>Más entusiasta</a:t>
            </a:r>
          </a:p>
          <a:p>
            <a:pPr>
              <a:lnSpc>
                <a:spcPct val="90000"/>
              </a:lnSpc>
            </a:pPr>
            <a:r>
              <a:rPr lang="es-MX" sz="2400" dirty="0">
                <a:latin typeface="Times New Roman" charset="0"/>
                <a:ea typeface="ＭＳ Ｐゴシック" charset="0"/>
                <a:cs typeface="ＭＳ Ｐゴシック" charset="0"/>
              </a:rPr>
              <a:t>Más talento científico</a:t>
            </a:r>
          </a:p>
          <a:p>
            <a:pPr>
              <a:lnSpc>
                <a:spcPct val="90000"/>
              </a:lnSpc>
            </a:pPr>
            <a:r>
              <a:rPr lang="es-MX" sz="2400" dirty="0">
                <a:latin typeface="Times New Roman" charset="0"/>
                <a:ea typeface="ＭＳ Ｐゴシック" charset="0"/>
                <a:cs typeface="ＭＳ Ｐゴシック" charset="0"/>
              </a:rPr>
              <a:t>Mejor amigo</a:t>
            </a:r>
          </a:p>
          <a:p>
            <a:pPr>
              <a:lnSpc>
                <a:spcPct val="90000"/>
              </a:lnSpc>
            </a:pPr>
            <a:r>
              <a:rPr lang="es-MX" sz="2400" dirty="0">
                <a:latin typeface="Times New Roman" charset="0"/>
                <a:ea typeface="ＭＳ Ｐゴシック" charset="0"/>
                <a:cs typeface="ＭＳ Ｐゴシック" charset="0"/>
              </a:rPr>
              <a:t>Señor personalidad</a:t>
            </a:r>
          </a:p>
          <a:p>
            <a:pPr>
              <a:lnSpc>
                <a:spcPct val="90000"/>
              </a:lnSpc>
            </a:pPr>
            <a:r>
              <a:rPr lang="es-MX" sz="2400" dirty="0">
                <a:latin typeface="Times New Roman" charset="0"/>
                <a:ea typeface="ＭＳ Ｐゴシック" charset="0"/>
                <a:cs typeface="ＭＳ Ｐゴシック" charset="0"/>
              </a:rPr>
              <a:t>Trabajador mas dedicado</a:t>
            </a:r>
          </a:p>
          <a:p>
            <a:pPr>
              <a:lnSpc>
                <a:spcPct val="90000"/>
              </a:lnSpc>
            </a:pPr>
            <a:r>
              <a:rPr lang="es-MX" sz="2400" dirty="0">
                <a:latin typeface="Times New Roman" charset="0"/>
                <a:ea typeface="ＭＳ Ｐゴシック" charset="0"/>
                <a:cs typeface="ＭＳ Ｐゴシック" charset="0"/>
              </a:rPr>
              <a:t>El mejor sentido del humor</a:t>
            </a:r>
          </a:p>
          <a:p>
            <a:pPr>
              <a:lnSpc>
                <a:spcPct val="90000"/>
              </a:lnSpc>
            </a:pPr>
            <a:r>
              <a:rPr lang="es-MX" sz="2400" dirty="0">
                <a:latin typeface="Times New Roman" charset="0"/>
                <a:ea typeface="ＭＳ Ｐゴシック" charset="0"/>
                <a:cs typeface="ＭＳ Ｐゴシック" charset="0"/>
              </a:rPr>
              <a:t>Más Creativo</a:t>
            </a:r>
          </a:p>
        </p:txBody>
      </p:sp>
      <p:sp>
        <p:nvSpPr>
          <p:cNvPr id="49156" name="Rectangle 4"/>
          <p:cNvSpPr>
            <a:spLocks noGrp="1" noChangeArrowheads="1"/>
          </p:cNvSpPr>
          <p:nvPr>
            <p:ph type="body" sz="half" idx="2"/>
          </p:nvPr>
        </p:nvSpPr>
        <p:spPr bwMode="auto">
          <a:xfrm>
            <a:off x="4876800" y="1752599"/>
            <a:ext cx="3429000" cy="485921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nSpc>
                <a:spcPct val="90000"/>
              </a:lnSpc>
              <a:buNone/>
            </a:pPr>
            <a:r>
              <a:rPr lang="en-US" sz="2400" b="1" dirty="0" err="1">
                <a:latin typeface="Times New Roman" charset="0"/>
                <a:ea typeface="ＭＳ Ｐゴシック" charset="0"/>
                <a:cs typeface="ＭＳ Ｐゴシック" charset="0"/>
              </a:rPr>
              <a:t>Otorgados</a:t>
            </a:r>
            <a:r>
              <a:rPr lang="en-US" sz="2400" b="1" dirty="0">
                <a:latin typeface="Times New Roman" charset="0"/>
                <a:ea typeface="ＭＳ Ｐゴシック" charset="0"/>
                <a:cs typeface="ＭＳ Ｐゴシック" charset="0"/>
              </a:rPr>
              <a:t> a </a:t>
            </a:r>
            <a:r>
              <a:rPr lang="en-US" sz="2400" b="1" dirty="0" err="1">
                <a:latin typeface="Times New Roman" charset="0"/>
                <a:ea typeface="ＭＳ Ｐゴシック" charset="0"/>
                <a:cs typeface="ＭＳ Ｐゴシック" charset="0"/>
              </a:rPr>
              <a:t>niñas</a:t>
            </a:r>
            <a:endParaRPr lang="en-US" sz="2400" b="1" dirty="0">
              <a:latin typeface="Times New Roman" charset="0"/>
              <a:ea typeface="ＭＳ Ｐゴシック" charset="0"/>
              <a:cs typeface="ＭＳ Ｐゴシック" charset="0"/>
            </a:endParaRPr>
          </a:p>
          <a:p>
            <a:pPr>
              <a:lnSpc>
                <a:spcPct val="90000"/>
              </a:lnSpc>
            </a:pPr>
            <a:r>
              <a:rPr lang="es-MX" sz="2400" dirty="0">
                <a:latin typeface="Times New Roman" charset="0"/>
                <a:ea typeface="ＭＳ Ｐゴシック" charset="0"/>
                <a:cs typeface="ＭＳ Ｐゴシック" charset="0"/>
              </a:rPr>
              <a:t>Cariñosa todo el año</a:t>
            </a:r>
          </a:p>
          <a:p>
            <a:pPr>
              <a:lnSpc>
                <a:spcPct val="90000"/>
              </a:lnSpc>
            </a:pPr>
            <a:r>
              <a:rPr lang="es-MX" sz="2400" dirty="0">
                <a:latin typeface="Times New Roman" charset="0"/>
                <a:ea typeface="ＭＳ Ｐゴシック" charset="0"/>
                <a:cs typeface="ＭＳ Ｐゴシック" charset="0"/>
              </a:rPr>
              <a:t>La personalidad mas dulce</a:t>
            </a:r>
          </a:p>
          <a:p>
            <a:pPr>
              <a:lnSpc>
                <a:spcPct val="90000"/>
              </a:lnSpc>
            </a:pPr>
            <a:r>
              <a:rPr lang="es-MX" sz="2400" dirty="0">
                <a:latin typeface="Times New Roman" charset="0"/>
                <a:ea typeface="ＭＳ Ｐゴシック" charset="0"/>
                <a:cs typeface="ＭＳ Ｐゴシック" charset="0"/>
              </a:rPr>
              <a:t>Personalidad más linda</a:t>
            </a:r>
          </a:p>
          <a:p>
            <a:pPr>
              <a:lnSpc>
                <a:spcPct val="90000"/>
              </a:lnSpc>
            </a:pPr>
            <a:r>
              <a:rPr lang="es-MX" sz="2400" dirty="0">
                <a:latin typeface="Times New Roman" charset="0"/>
                <a:ea typeface="ＭＳ Ｐゴシック" charset="0"/>
                <a:cs typeface="ＭＳ Ｐゴシック" charset="0"/>
              </a:rPr>
              <a:t>Mejor al compartir</a:t>
            </a:r>
          </a:p>
          <a:p>
            <a:pPr>
              <a:lnSpc>
                <a:spcPct val="90000"/>
              </a:lnSpc>
            </a:pPr>
            <a:r>
              <a:rPr lang="es-MX" sz="2400" dirty="0">
                <a:latin typeface="Times New Roman" charset="0"/>
                <a:ea typeface="ＭＳ Ｐゴシック" charset="0"/>
                <a:cs typeface="ＭＳ Ｐゴシック" charset="0"/>
              </a:rPr>
              <a:t>Mejor artista</a:t>
            </a:r>
          </a:p>
          <a:p>
            <a:pPr>
              <a:lnSpc>
                <a:spcPct val="90000"/>
              </a:lnSpc>
            </a:pPr>
            <a:r>
              <a:rPr lang="es-MX" sz="2400" dirty="0">
                <a:latin typeface="Times New Roman" charset="0"/>
                <a:ea typeface="ＭＳ Ｐゴシック" charset="0"/>
                <a:cs typeface="ＭＳ Ｐゴシック" charset="0"/>
              </a:rPr>
              <a:t>Corazón mas grande</a:t>
            </a:r>
          </a:p>
          <a:p>
            <a:pPr>
              <a:lnSpc>
                <a:spcPct val="90000"/>
              </a:lnSpc>
            </a:pPr>
            <a:r>
              <a:rPr lang="es-MX" sz="2400" dirty="0">
                <a:latin typeface="Times New Roman" charset="0"/>
                <a:ea typeface="ＭＳ Ｐゴシック" charset="0"/>
                <a:cs typeface="ＭＳ Ｐゴシック" charset="0"/>
              </a:rPr>
              <a:t>Mejores modales</a:t>
            </a:r>
          </a:p>
          <a:p>
            <a:pPr>
              <a:lnSpc>
                <a:spcPct val="90000"/>
              </a:lnSpc>
            </a:pPr>
            <a:r>
              <a:rPr lang="es-MX" sz="2400" dirty="0">
                <a:latin typeface="Times New Roman" charset="0"/>
                <a:ea typeface="ＭＳ Ｐゴシック" charset="0"/>
                <a:cs typeface="ＭＳ Ｐゴシック" charset="0"/>
              </a:rPr>
              <a:t>Mejor ayudante</a:t>
            </a:r>
          </a:p>
          <a:p>
            <a:pPr>
              <a:lnSpc>
                <a:spcPct val="90000"/>
              </a:lnSpc>
            </a:pPr>
            <a:r>
              <a:rPr lang="es-MX" sz="2400" dirty="0">
                <a:latin typeface="Times New Roman" charset="0"/>
                <a:ea typeface="ＭＳ Ｐゴシック" charset="0"/>
                <a:cs typeface="ＭＳ Ｐゴシック" charset="0"/>
              </a:rPr>
              <a:t>Más creativa</a:t>
            </a: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9049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9090" name="Picture 2" descr="ym_cover_Nov97"/>
          <p:cNvPicPr>
            <a:picLocks noChangeAspect="1" noChangeArrowheads="1"/>
          </p:cNvPicPr>
          <p:nvPr/>
        </p:nvPicPr>
        <p:blipFill>
          <a:blip r:embed="rId3"/>
          <a:srcRect/>
          <a:stretch>
            <a:fillRect/>
          </a:stretch>
        </p:blipFill>
        <p:spPr bwMode="auto">
          <a:xfrm>
            <a:off x="2057400" y="0"/>
            <a:ext cx="5349875"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3"/>
          <p:cNvSpPr>
            <a:spLocks noGrp="1" noChangeArrowheads="1"/>
          </p:cNvSpPr>
          <p:nvPr>
            <p:ph type="body" sz="half" idx="1"/>
          </p:nvPr>
        </p:nvSpPr>
        <p:spPr bwMode="auto">
          <a:xfrm>
            <a:off x="127000" y="1676400"/>
            <a:ext cx="5257800" cy="4902200"/>
          </a:xfrm>
          <a:noFill/>
          <a:ln>
            <a:miter lim="800000"/>
            <a:headEnd/>
            <a:tailEnd/>
          </a:ln>
        </p:spPr>
        <p:txBody>
          <a:bodyPr wrap="square" lIns="91440" tIns="45720" rIns="91440" bIns="45720" numCol="1" anchor="t" anchorCtr="0" compatLnSpc="1">
            <a:prstTxWarp prst="textNoShape">
              <a:avLst/>
            </a:prstTxWarp>
            <a:normAutofit lnSpcReduction="10000"/>
          </a:bodyPr>
          <a:lstStyle/>
          <a:p>
            <a:pPr marL="0" indent="0">
              <a:lnSpc>
                <a:spcPct val="90000"/>
              </a:lnSpc>
              <a:buNone/>
            </a:pPr>
            <a:r>
              <a:rPr lang="en-US" sz="3600" b="1" dirty="0" err="1"/>
              <a:t>Influyendo</a:t>
            </a:r>
            <a:r>
              <a:rPr lang="en-US" sz="3600" b="1" dirty="0"/>
              <a:t> </a:t>
            </a:r>
            <a:r>
              <a:rPr lang="en-US" sz="3600" b="1" dirty="0" err="1"/>
              <a:t>en</a:t>
            </a:r>
            <a:r>
              <a:rPr lang="en-US" sz="3600" b="1" dirty="0"/>
              <a:t>: </a:t>
            </a:r>
          </a:p>
          <a:p>
            <a:pPr>
              <a:lnSpc>
                <a:spcPct val="90000"/>
              </a:lnSpc>
            </a:pPr>
            <a:r>
              <a:rPr lang="es-MX" sz="4000" dirty="0"/>
              <a:t>Desarrollo creativo.</a:t>
            </a:r>
          </a:p>
          <a:p>
            <a:pPr>
              <a:lnSpc>
                <a:spcPct val="90000"/>
              </a:lnSpc>
            </a:pPr>
            <a:r>
              <a:rPr lang="es-MX" sz="4000" dirty="0"/>
              <a:t>Accesibilidad de modelos o roles.</a:t>
            </a:r>
          </a:p>
          <a:p>
            <a:pPr>
              <a:lnSpc>
                <a:spcPct val="90000"/>
              </a:lnSpc>
            </a:pPr>
            <a:r>
              <a:rPr lang="es-MX" sz="4000" dirty="0"/>
              <a:t>La generación de un conjunto de creencias filosóficas esenciales para el desarrollo del potencial creativo.</a:t>
            </a:r>
            <a:endParaRPr lang="en-US" sz="2400" dirty="0"/>
          </a:p>
        </p:txBody>
      </p:sp>
      <p:sp>
        <p:nvSpPr>
          <p:cNvPr id="99331" name="Rectangle 6"/>
          <p:cNvSpPr>
            <a:spLocks noGrp="1" noChangeArrowheads="1"/>
          </p:cNvSpPr>
          <p:nvPr>
            <p:ph type="title"/>
          </p:nvPr>
        </p:nvSpPr>
        <p:spPr bwMode="auto">
          <a:xfrm>
            <a:off x="410726" y="165099"/>
            <a:ext cx="8572500" cy="1241669"/>
          </a:xfrm>
          <a:noFill/>
          <a:ln>
            <a:miter lim="800000"/>
            <a:headEnd/>
            <a:tailEnd/>
          </a:ln>
        </p:spPr>
        <p:txBody>
          <a:bodyPr wrap="square" lIns="91440" tIns="45720" rIns="91440" bIns="45720" numCol="1" anchor="t" anchorCtr="0" compatLnSpc="1">
            <a:prstTxWarp prst="textNoShape">
              <a:avLst/>
            </a:prstTxWarp>
            <a:normAutofit/>
          </a:bodyPr>
          <a:lstStyle/>
          <a:p>
            <a:r>
              <a:rPr lang="es-MX" sz="3200" b="1" dirty="0"/>
              <a:t>Las barreras externas afectan negativamente a las niñas y mujeres con talento</a:t>
            </a:r>
            <a:endParaRPr lang="en-US" sz="3200" b="1" dirty="0"/>
          </a:p>
        </p:txBody>
      </p:sp>
      <p:pic>
        <p:nvPicPr>
          <p:cNvPr id="3" name="Picture 2"/>
          <p:cNvPicPr>
            <a:picLocks noChangeAspect="1"/>
          </p:cNvPicPr>
          <p:nvPr/>
        </p:nvPicPr>
        <p:blipFill>
          <a:blip r:embed="rId3"/>
          <a:stretch>
            <a:fillRect/>
          </a:stretch>
        </p:blipFill>
        <p:spPr>
          <a:xfrm>
            <a:off x="5383028" y="1625600"/>
            <a:ext cx="3762744" cy="4953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7239000" y="-1066800"/>
            <a:ext cx="12039600" cy="9220200"/>
          </a:xfrm>
          <a:prstGeom prst="rect">
            <a:avLst/>
          </a:prstGeom>
          <a:solidFill>
            <a:schemeClr val="tx1"/>
          </a:solidFill>
          <a:ln w="9525">
            <a:solidFill>
              <a:schemeClr val="tx2"/>
            </a:solidFill>
            <a:miter lim="800000"/>
            <a:headEnd/>
            <a:tailEnd/>
          </a:ln>
        </p:spPr>
        <p:txBody>
          <a:bodyPr anchor="ctr">
            <a:prstTxWarp prst="textNoShape">
              <a:avLst/>
            </a:prstTxWarp>
            <a:spAutoFit/>
          </a:bodyPr>
          <a:lstStyle/>
          <a:p>
            <a:endParaRPr lang="en-US"/>
          </a:p>
        </p:txBody>
      </p:sp>
      <p:pic>
        <p:nvPicPr>
          <p:cNvPr id="91139" name="Picture 3" descr="Image0015"/>
          <p:cNvPicPr>
            <a:picLocks noGrp="1" noChangeAspect="1" noChangeArrowheads="1"/>
          </p:cNvPicPr>
          <p:nvPr>
            <p:ph/>
          </p:nvPr>
        </p:nvPicPr>
        <p:blipFill>
          <a:blip r:embed="rId3"/>
          <a:srcRect/>
          <a:stretch>
            <a:fillRect/>
          </a:stretch>
        </p:blipFill>
        <p:spPr bwMode="auto">
          <a:xfrm>
            <a:off x="-2362200" y="-1600200"/>
            <a:ext cx="11506200" cy="9601200"/>
          </a:xfrm>
          <a:noFill/>
          <a:ln>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ChangeArrowheads="1"/>
          </p:cNvSpPr>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0"/>
              </a:spcBef>
            </a:pPr>
            <a:r>
              <a:rPr lang="es-MX" sz="4000" dirty="0">
                <a:latin typeface="Comic Sans MS" charset="0"/>
              </a:rPr>
              <a:t>Mensajes negativos de la sociedad</a:t>
            </a:r>
            <a:endParaRPr lang="en-US" sz="4000" i="0" dirty="0">
              <a:latin typeface="Comic Sans MS" charset="0"/>
            </a:endParaRPr>
          </a:p>
        </p:txBody>
      </p:sp>
      <p:pic>
        <p:nvPicPr>
          <p:cNvPr id="108547" name="Picture 7" descr="Avril Lavigne - YM Magazine october 2004 photo 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07381"/>
            <a:ext cx="35766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Rectangle 9"/>
          <p:cNvSpPr>
            <a:spLocks noChangeArrowheads="1"/>
          </p:cNvSpPr>
          <p:nvPr/>
        </p:nvSpPr>
        <p:spPr bwMode="auto">
          <a:xfrm>
            <a:off x="4572000" y="1752600"/>
            <a:ext cx="4038600"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3300" b="1" dirty="0" err="1">
                <a:latin typeface="Comic Sans MS" charset="0"/>
              </a:rPr>
              <a:t>Niñas</a:t>
            </a:r>
            <a:r>
              <a:rPr lang="en-US" sz="3300" b="1" dirty="0">
                <a:latin typeface="Comic Sans MS" charset="0"/>
              </a:rPr>
              <a:t> (y </a:t>
            </a:r>
            <a:r>
              <a:rPr lang="en-US" sz="3300" b="1" dirty="0" err="1">
                <a:latin typeface="Comic Sans MS" charset="0"/>
              </a:rPr>
              <a:t>Mujeres</a:t>
            </a:r>
            <a:r>
              <a:rPr lang="en-US" sz="3300" b="1" dirty="0">
                <a:latin typeface="Comic Sans MS" charset="0"/>
              </a:rPr>
              <a:t>)</a:t>
            </a:r>
            <a:endParaRPr lang="en-US" sz="3300" b="1" i="0" dirty="0">
              <a:latin typeface="Comic Sans MS" charset="0"/>
            </a:endParaRPr>
          </a:p>
          <a:p>
            <a:pPr marL="742950" lvl="1" indent="-285750">
              <a:lnSpc>
                <a:spcPct val="90000"/>
              </a:lnSpc>
              <a:spcBef>
                <a:spcPct val="20000"/>
              </a:spcBef>
              <a:buFontTx/>
              <a:buChar char="–"/>
            </a:pPr>
            <a:r>
              <a:rPr lang="es-MX" sz="3200" dirty="0">
                <a:latin typeface="+mj-lt"/>
              </a:rPr>
              <a:t>Menos es bueno: dieta en exceso</a:t>
            </a:r>
            <a:r>
              <a:rPr lang="en-US" sz="3200" i="0" dirty="0">
                <a:latin typeface="+mj-lt"/>
              </a:rPr>
              <a:t>.</a:t>
            </a:r>
          </a:p>
          <a:p>
            <a:pPr marL="742950" lvl="1" indent="-285750">
              <a:lnSpc>
                <a:spcPct val="90000"/>
              </a:lnSpc>
              <a:spcBef>
                <a:spcPct val="20000"/>
              </a:spcBef>
              <a:buFontTx/>
              <a:buChar char="–"/>
            </a:pPr>
            <a:r>
              <a:rPr lang="es-MX" sz="3200" dirty="0">
                <a:latin typeface="+mj-lt"/>
              </a:rPr>
              <a:t>La vida se trata principalmente de cómo te ves y de los hombres con los que sales y te casas</a:t>
            </a:r>
            <a:r>
              <a:rPr lang="en-US" sz="2400" i="0" dirty="0">
                <a:latin typeface="+mj-lt"/>
              </a:rPr>
              <a:t>.</a:t>
            </a:r>
          </a:p>
        </p:txBody>
      </p:sp>
    </p:spTree>
    <p:extLst>
      <p:ext uri="{BB962C8B-B14F-4D97-AF65-F5344CB8AC3E}">
        <p14:creationId xmlns:p14="http://schemas.microsoft.com/office/powerpoint/2010/main" val="3164861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4" descr="Science a Wi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51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9F47CF2C-B210-4D95-8153-20D7A05F10E6}"/>
              </a:ext>
            </a:extLst>
          </p:cNvPr>
          <p:cNvSpPr>
            <a:spLocks noGrp="1" noChangeArrowheads="1"/>
          </p:cNvSpPr>
          <p:nvPr>
            <p:ph type="title"/>
          </p:nvPr>
        </p:nvSpPr>
        <p:spPr/>
        <p:txBody>
          <a:bodyPr/>
          <a:lstStyle/>
          <a:p>
            <a:r>
              <a:rPr lang="en-US" altLang="es-MX" dirty="0" err="1"/>
              <a:t>Estadísticas</a:t>
            </a:r>
            <a:endParaRPr lang="en-US" altLang="es-MX" dirty="0"/>
          </a:p>
        </p:txBody>
      </p:sp>
      <p:sp>
        <p:nvSpPr>
          <p:cNvPr id="3" name="Content Placeholder 2">
            <a:extLst>
              <a:ext uri="{FF2B5EF4-FFF2-40B4-BE49-F238E27FC236}">
                <a16:creationId xmlns:a16="http://schemas.microsoft.com/office/drawing/2014/main" id="{94812FB5-BBA4-478B-82F4-D02AD142A3C6}"/>
              </a:ext>
            </a:extLst>
          </p:cNvPr>
          <p:cNvSpPr>
            <a:spLocks noGrp="1"/>
          </p:cNvSpPr>
          <p:nvPr>
            <p:ph idx="1"/>
          </p:nvPr>
        </p:nvSpPr>
        <p:spPr/>
        <p:txBody>
          <a:bodyPr rtlCol="0">
            <a:normAutofit/>
          </a:bodyPr>
          <a:lstStyle/>
          <a:p>
            <a:pPr marL="0" indent="0">
              <a:buNone/>
              <a:defRPr/>
            </a:pPr>
            <a:r>
              <a:rPr lang="en-US" dirty="0"/>
              <a:t>	</a:t>
            </a:r>
            <a:r>
              <a:rPr lang="es-MX" dirty="0"/>
              <a:t>La Situación Actual Alrededor del Globo</a:t>
            </a:r>
            <a:endParaRPr lang="en-US" dirty="0"/>
          </a:p>
          <a:p>
            <a:pPr>
              <a:defRPr/>
            </a:pPr>
            <a:r>
              <a:rPr lang="es-MX" dirty="0"/>
              <a:t>Pobreza, analfabetismo</a:t>
            </a:r>
          </a:p>
          <a:p>
            <a:pPr>
              <a:defRPr/>
            </a:pPr>
            <a:r>
              <a:rPr lang="es-MX" dirty="0"/>
              <a:t>Liderazgo</a:t>
            </a:r>
          </a:p>
          <a:p>
            <a:pPr>
              <a:defRPr/>
            </a:pPr>
            <a:r>
              <a:rPr lang="es-MX" dirty="0"/>
              <a:t>Fuerza de trabajo</a:t>
            </a:r>
          </a:p>
          <a:p>
            <a:pPr>
              <a:defRPr/>
            </a:pPr>
            <a:r>
              <a:rPr lang="es-MX" dirty="0"/>
              <a:t>Mujeres Famosas con logros</a:t>
            </a:r>
          </a:p>
          <a:p>
            <a:pPr>
              <a:defRPr/>
            </a:pPr>
            <a:r>
              <a:rPr lang="es-MX" dirty="0"/>
              <a:t>Brecha salarial</a:t>
            </a:r>
          </a:p>
          <a:p>
            <a:pPr>
              <a:defRPr/>
            </a:pPr>
            <a:r>
              <a:rPr lang="es-MX" dirty="0"/>
              <a:t>Porqué esto es importante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41500"/>
            <a:ext cx="9144000" cy="5016500"/>
          </a:xfrm>
          <a:prstGeom prst="rect">
            <a:avLst/>
          </a:prstGeom>
        </p:spPr>
      </p:pic>
      <p:sp>
        <p:nvSpPr>
          <p:cNvPr id="4" name="Title 3"/>
          <p:cNvSpPr>
            <a:spLocks noGrp="1"/>
          </p:cNvSpPr>
          <p:nvPr>
            <p:ph type="title"/>
          </p:nvPr>
        </p:nvSpPr>
        <p:spPr>
          <a:xfrm>
            <a:off x="0" y="-10051"/>
            <a:ext cx="9448800" cy="1798654"/>
          </a:xfrm>
        </p:spPr>
        <p:txBody>
          <a:bodyPr>
            <a:noAutofit/>
          </a:bodyPr>
          <a:lstStyle/>
          <a:p>
            <a:r>
              <a:rPr lang="es-MX" sz="2800" dirty="0"/>
              <a:t>Pedro Sánchez, el nuevo primer ministro de España, dio a conocer al mundo al gabinete más poblado por mujeres después de que derrocó al Partido Popular conservador para ganar poder</a:t>
            </a:r>
            <a:r>
              <a:rPr lang="en-US" sz="2800" dirty="0"/>
              <a:t>.</a:t>
            </a:r>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1458820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44500"/>
            <a:ext cx="8229600" cy="5681663"/>
          </a:xfrm>
        </p:spPr>
        <p:txBody>
          <a:bodyPr>
            <a:normAutofit/>
          </a:bodyPr>
          <a:lstStyle/>
          <a:p>
            <a:pPr marL="0" indent="0">
              <a:buNone/>
            </a:pPr>
            <a:r>
              <a:rPr lang="es-MX" dirty="0"/>
              <a:t>Intitulado "El vestuario de las ministras de Pedro Sánchez", un artículo asesoró a cada miembro del nuevo gobierno, en el que el líder del PSOE seleccionó a 11 mujeres de un total de 17 cargos ministeriales. PERO ninguno de los cinco ministros hombres o el Sr. Sánchez tienen sus cualidades </a:t>
            </a:r>
            <a:r>
              <a:rPr lang="es-MX" dirty="0" err="1"/>
              <a:t>sartoriales</a:t>
            </a:r>
            <a:r>
              <a:rPr lang="es-MX" dirty="0"/>
              <a:t> </a:t>
            </a:r>
            <a:r>
              <a:rPr lang="es-MX" dirty="0" err="1"/>
              <a:t>ó</a:t>
            </a:r>
            <a:r>
              <a:rPr lang="es-MX" dirty="0"/>
              <a:t> negativas, mencionadas en el artículo.“ Lo más impactante [de la Sra. Ribera] es su completa falta de maquillaje", cuyo uso describe el artículo como una "esclavitud necesaria" para las mujeres</a:t>
            </a:r>
            <a:r>
              <a:rPr lang="en-US" dirty="0"/>
              <a:t>.</a:t>
            </a:r>
          </a:p>
          <a:p>
            <a:endParaRPr lang="en-US" dirty="0"/>
          </a:p>
        </p:txBody>
      </p:sp>
    </p:spTree>
    <p:extLst>
      <p:ext uri="{BB962C8B-B14F-4D97-AF65-F5344CB8AC3E}">
        <p14:creationId xmlns:p14="http://schemas.microsoft.com/office/powerpoint/2010/main" val="999289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Las Mujeres en el Gobierno</a:t>
            </a:r>
            <a:endParaRPr lang="en-US" dirty="0"/>
          </a:p>
        </p:txBody>
      </p:sp>
      <p:sp>
        <p:nvSpPr>
          <p:cNvPr id="51202" name="Rectangle 3"/>
          <p:cNvSpPr>
            <a:spLocks noGrp="1" noChangeArrowheads="1"/>
          </p:cNvSpPr>
          <p:nvPr>
            <p:ph type="body" sz="half" idx="1"/>
          </p:nvPr>
        </p:nvSpPr>
        <p:spPr bwMode="auto">
          <a:xfrm>
            <a:off x="457200" y="1600200"/>
            <a:ext cx="4038600" cy="4826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2500" lnSpcReduction="10000"/>
          </a:bodyPr>
          <a:lstStyle/>
          <a:p>
            <a:pPr marL="0" indent="0">
              <a:lnSpc>
                <a:spcPct val="80000"/>
              </a:lnSpc>
              <a:buNone/>
            </a:pPr>
            <a:r>
              <a:rPr lang="es-MX" sz="3000" dirty="0">
                <a:latin typeface="+mj-lt"/>
                <a:ea typeface="ＭＳ Ｐゴシック" charset="0"/>
                <a:cs typeface="ＭＳ Ｐゴシック" charset="0"/>
              </a:rPr>
              <a:t>En el Congreso de los Estados Unidos, las mujeres tienen solo el 19% de los escaños</a:t>
            </a:r>
            <a:endParaRPr lang="en-US" sz="3000" dirty="0">
              <a:latin typeface="+mj-lt"/>
              <a:ea typeface="ＭＳ Ｐゴシック" charset="0"/>
              <a:cs typeface="ＭＳ Ｐゴシック" charset="0"/>
            </a:endParaRPr>
          </a:p>
          <a:p>
            <a:pPr eaLnBrk="1" hangingPunct="1">
              <a:lnSpc>
                <a:spcPct val="80000"/>
              </a:lnSpc>
              <a:buFontTx/>
              <a:buNone/>
            </a:pPr>
            <a:endParaRPr lang="en-US" sz="3000" dirty="0">
              <a:latin typeface="+mj-lt"/>
              <a:ea typeface="ＭＳ Ｐゴシック" charset="0"/>
              <a:cs typeface="ＭＳ Ｐゴシック" charset="0"/>
            </a:endParaRPr>
          </a:p>
          <a:p>
            <a:pPr marL="0" indent="0">
              <a:lnSpc>
                <a:spcPct val="80000"/>
              </a:lnSpc>
              <a:buNone/>
            </a:pPr>
            <a:r>
              <a:rPr lang="es-MX" sz="3000" dirty="0">
                <a:latin typeface="+mj-lt"/>
                <a:ea typeface="ＭＳ Ｐゴシック" charset="0"/>
                <a:cs typeface="ＭＳ Ｐゴシック" charset="0"/>
              </a:rPr>
              <a:t>Compara esto con el porcentaje</a:t>
            </a:r>
          </a:p>
          <a:p>
            <a:pPr marL="0" indent="0">
              <a:lnSpc>
                <a:spcPct val="80000"/>
              </a:lnSpc>
              <a:buNone/>
            </a:pPr>
            <a:r>
              <a:rPr lang="es-MX" sz="3000" dirty="0">
                <a:latin typeface="+mj-lt"/>
                <a:ea typeface="ＭＳ Ｐゴシック" charset="0"/>
                <a:cs typeface="ＭＳ Ｐゴシック" charset="0"/>
              </a:rPr>
              <a:t>de mujeres en la legislatura en</a:t>
            </a:r>
          </a:p>
          <a:p>
            <a:pPr marL="0" indent="0">
              <a:lnSpc>
                <a:spcPct val="80000"/>
              </a:lnSpc>
              <a:buNone/>
            </a:pPr>
            <a:r>
              <a:rPr lang="es-MX" sz="3000" dirty="0">
                <a:latin typeface="+mj-lt"/>
                <a:ea typeface="ＭＳ Ｐゴシック" charset="0"/>
                <a:cs typeface="ＭＳ Ｐゴシック" charset="0"/>
              </a:rPr>
              <a:t>los siguientes países:</a:t>
            </a:r>
          </a:p>
        </p:txBody>
      </p:sp>
      <p:sp>
        <p:nvSpPr>
          <p:cNvPr id="3" name="Content Placeholder 2"/>
          <p:cNvSpPr>
            <a:spLocks noGrp="1"/>
          </p:cNvSpPr>
          <p:nvPr>
            <p:ph sz="half" idx="2"/>
          </p:nvPr>
        </p:nvSpPr>
        <p:spPr>
          <a:xfrm>
            <a:off x="4648200" y="1600200"/>
            <a:ext cx="4038600" cy="5130800"/>
          </a:xfrm>
        </p:spPr>
        <p:txBody>
          <a:bodyPr>
            <a:normAutofit fontScale="92500" lnSpcReduction="10000"/>
          </a:bodyPr>
          <a:lstStyle/>
          <a:p>
            <a:pPr lvl="1">
              <a:lnSpc>
                <a:spcPct val="80000"/>
              </a:lnSpc>
            </a:pPr>
            <a:r>
              <a:rPr lang="es-MX" sz="3200" dirty="0"/>
              <a:t>	Cuba 49%</a:t>
            </a:r>
          </a:p>
          <a:p>
            <a:pPr lvl="1">
              <a:lnSpc>
                <a:spcPct val="80000"/>
              </a:lnSpc>
            </a:pPr>
            <a:r>
              <a:rPr lang="es-MX" sz="3200" dirty="0"/>
              <a:t>	México 49%</a:t>
            </a:r>
          </a:p>
          <a:p>
            <a:pPr lvl="1">
              <a:lnSpc>
                <a:spcPct val="80000"/>
              </a:lnSpc>
            </a:pPr>
            <a:r>
              <a:rPr lang="es-MX" sz="3200" dirty="0"/>
              <a:t>	Islandia 48%</a:t>
            </a:r>
          </a:p>
          <a:p>
            <a:pPr lvl="1">
              <a:lnSpc>
                <a:spcPct val="80000"/>
              </a:lnSpc>
            </a:pPr>
            <a:r>
              <a:rPr lang="es-MX" sz="3200" dirty="0"/>
              <a:t>	Nicaragua 46%</a:t>
            </a:r>
          </a:p>
          <a:p>
            <a:pPr lvl="1">
              <a:lnSpc>
                <a:spcPct val="80000"/>
              </a:lnSpc>
            </a:pPr>
            <a:r>
              <a:rPr lang="es-MX" sz="3200" dirty="0"/>
              <a:t>	Suecia 45%</a:t>
            </a:r>
          </a:p>
          <a:p>
            <a:pPr lvl="1">
              <a:lnSpc>
                <a:spcPct val="80000"/>
              </a:lnSpc>
            </a:pPr>
            <a:r>
              <a:rPr lang="es-MX" sz="3200" dirty="0"/>
              <a:t>	Finlandia 43%</a:t>
            </a:r>
          </a:p>
          <a:p>
            <a:pPr lvl="1">
              <a:lnSpc>
                <a:spcPct val="80000"/>
              </a:lnSpc>
            </a:pPr>
            <a:r>
              <a:rPr lang="es-MX" sz="3200" dirty="0"/>
              <a:t>	Senegal 43%</a:t>
            </a:r>
          </a:p>
          <a:p>
            <a:pPr lvl="1">
              <a:lnSpc>
                <a:spcPct val="80000"/>
              </a:lnSpc>
            </a:pPr>
            <a:r>
              <a:rPr lang="es-MX" sz="3200" dirty="0"/>
              <a:t>	Sudáfrica 43%</a:t>
            </a:r>
          </a:p>
          <a:p>
            <a:pPr lvl="1">
              <a:lnSpc>
                <a:spcPct val="80000"/>
              </a:lnSpc>
            </a:pPr>
            <a:r>
              <a:rPr lang="es-MX" sz="3200" dirty="0"/>
              <a:t>	Noruega 40%</a:t>
            </a:r>
          </a:p>
          <a:p>
            <a:pPr lvl="1">
              <a:lnSpc>
                <a:spcPct val="80000"/>
              </a:lnSpc>
            </a:pPr>
            <a:r>
              <a:rPr lang="es-MX" sz="3200" dirty="0"/>
              <a:t>	Dinamarca 39%</a:t>
            </a:r>
          </a:p>
          <a:p>
            <a:pPr lvl="1">
              <a:lnSpc>
                <a:spcPct val="80000"/>
              </a:lnSpc>
            </a:pPr>
            <a:r>
              <a:rPr lang="es-MX" sz="3200" dirty="0"/>
              <a:t>	España 39%</a:t>
            </a:r>
          </a:p>
          <a:p>
            <a:pPr lvl="1">
              <a:lnSpc>
                <a:spcPct val="80000"/>
              </a:lnSpc>
            </a:pPr>
            <a:r>
              <a:rPr lang="es-MX" sz="3200" dirty="0"/>
              <a:t>	Francia 39% </a:t>
            </a:r>
          </a:p>
        </p:txBody>
      </p:sp>
    </p:spTree>
    <p:extLst>
      <p:ext uri="{BB962C8B-B14F-4D97-AF65-F5344CB8AC3E}">
        <p14:creationId xmlns:p14="http://schemas.microsoft.com/office/powerpoint/2010/main" val="2170320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2867" b="12867"/>
          <a:stretch>
            <a:fillRect/>
          </a:stretch>
        </p:blipFill>
        <p:spPr>
          <a:xfrm>
            <a:off x="457200" y="180975"/>
            <a:ext cx="8229600" cy="5945188"/>
          </a:xfrm>
        </p:spPr>
      </p:pic>
    </p:spTree>
    <p:extLst>
      <p:ext uri="{BB962C8B-B14F-4D97-AF65-F5344CB8AC3E}">
        <p14:creationId xmlns:p14="http://schemas.microsoft.com/office/powerpoint/2010/main" val="88954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b="1" dirty="0" err="1"/>
              <a:t>Persisten</a:t>
            </a:r>
            <a:r>
              <a:rPr lang="en-US" b="1" dirty="0"/>
              <a:t> las </a:t>
            </a:r>
            <a:r>
              <a:rPr lang="en-US" b="1" dirty="0" err="1"/>
              <a:t>discrepancias</a:t>
            </a:r>
            <a:r>
              <a:rPr lang="en-US" b="1" dirty="0"/>
              <a:t> </a:t>
            </a:r>
            <a:r>
              <a:rPr lang="en-US" b="1" dirty="0" err="1"/>
              <a:t>salariales</a:t>
            </a:r>
            <a:endParaRPr lang="en-US" b="1" dirty="0"/>
          </a:p>
        </p:txBody>
      </p:sp>
      <p:sp>
        <p:nvSpPr>
          <p:cNvPr id="3" name="Content Placeholder 2"/>
          <p:cNvSpPr>
            <a:spLocks noGrp="1"/>
          </p:cNvSpPr>
          <p:nvPr>
            <p:ph idx="1"/>
          </p:nvPr>
        </p:nvSpPr>
        <p:spPr>
          <a:xfrm>
            <a:off x="0" y="1124974"/>
            <a:ext cx="9144000" cy="5476415"/>
          </a:xfrm>
        </p:spPr>
        <p:txBody>
          <a:bodyPr>
            <a:noAutofit/>
          </a:bodyPr>
          <a:lstStyle/>
          <a:p>
            <a:r>
              <a:rPr lang="es-MX" sz="4000" dirty="0"/>
              <a:t>Las mujeres blancas ganan solo el 81.8% de lo que ganan los hombres por el mismo trabajo, pero la historia es aún peor para las mujeres con diversidad cultural, donde las mujeres negras ganan 60 centavos y las hispanas 55 centavos por cada dólar pagado a un hombre blanco (</a:t>
            </a:r>
            <a:r>
              <a:rPr lang="es-MX" sz="4000" dirty="0" err="1"/>
              <a:t>Hegewisch</a:t>
            </a:r>
            <a:r>
              <a:rPr lang="es-MX" sz="4000" dirty="0"/>
              <a:t> y Williams). Barón, 2018)</a:t>
            </a:r>
            <a:r>
              <a:rPr lang="en-US" sz="4000" dirty="0"/>
              <a:t>. </a:t>
            </a:r>
          </a:p>
        </p:txBody>
      </p:sp>
    </p:spTree>
    <p:extLst>
      <p:ext uri="{BB962C8B-B14F-4D97-AF65-F5344CB8AC3E}">
        <p14:creationId xmlns:p14="http://schemas.microsoft.com/office/powerpoint/2010/main" val="1440577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0"/>
            <a:ext cx="8229600" cy="274638"/>
          </a:xfrm>
        </p:spPr>
        <p:txBody>
          <a:bodyPr>
            <a:normAutofit fontScale="90000"/>
          </a:bodyPr>
          <a:lstStyle/>
          <a:p>
            <a:endParaRPr lang="en-US" dirty="0"/>
          </a:p>
        </p:txBody>
      </p:sp>
      <p:pic>
        <p:nvPicPr>
          <p:cNvPr id="4" name="Content Placeholder 3"/>
          <p:cNvPicPr>
            <a:picLocks noGrp="1" noChangeAspect="1"/>
          </p:cNvPicPr>
          <p:nvPr>
            <p:ph idx="1"/>
          </p:nvPr>
        </p:nvPicPr>
        <p:blipFill>
          <a:blip r:embed="rId2"/>
          <a:srcRect l="20306" r="20306"/>
          <a:stretch>
            <a:fillRect/>
          </a:stretch>
        </p:blipFill>
        <p:spPr>
          <a:xfrm>
            <a:off x="457200" y="274638"/>
            <a:ext cx="8229600" cy="5851525"/>
          </a:xfrm>
        </p:spPr>
      </p:pic>
    </p:spTree>
    <p:extLst>
      <p:ext uri="{BB962C8B-B14F-4D97-AF65-F5344CB8AC3E}">
        <p14:creationId xmlns:p14="http://schemas.microsoft.com/office/powerpoint/2010/main" val="4282870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MPj040317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429000"/>
            <a:ext cx="2362200"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5" name="Picture 7" descr="MPj042221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2590800"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6" name="Rectangle 3"/>
          <p:cNvSpPr>
            <a:spLocks noGrp="1" noChangeArrowheads="1"/>
          </p:cNvSpPr>
          <p:nvPr>
            <p:ph type="body" idx="1"/>
          </p:nvPr>
        </p:nvSpPr>
        <p:spPr bwMode="auto">
          <a:xfrm>
            <a:off x="2514599" y="685800"/>
            <a:ext cx="6057899" cy="2209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nSpc>
                <a:spcPct val="90000"/>
              </a:lnSpc>
            </a:pPr>
            <a:r>
              <a:rPr lang="es-MX" sz="3600" dirty="0">
                <a:latin typeface="Times New Roman" charset="0"/>
                <a:ea typeface="ＭＳ Ｐゴシック" charset="0"/>
                <a:cs typeface="ＭＳ Ｐゴシック" charset="0"/>
              </a:rPr>
              <a:t>Las mujeres que son músicos están drásticamente </a:t>
            </a:r>
            <a:r>
              <a:rPr lang="es-MX" sz="3600" dirty="0" err="1">
                <a:latin typeface="Times New Roman" charset="0"/>
                <a:ea typeface="ＭＳ Ｐゴシック" charset="0"/>
                <a:cs typeface="ＭＳ Ｐゴシック" charset="0"/>
              </a:rPr>
              <a:t>sub-representadas</a:t>
            </a:r>
            <a:r>
              <a:rPr lang="es-MX" sz="3600" dirty="0">
                <a:latin typeface="Times New Roman" charset="0"/>
                <a:ea typeface="ＭＳ Ｐゴシック" charset="0"/>
                <a:cs typeface="ＭＳ Ｐゴシック" charset="0"/>
              </a:rPr>
              <a:t> en las orquestas más importantes del mundo</a:t>
            </a:r>
            <a:r>
              <a:rPr lang="en-US" sz="3600" dirty="0">
                <a:latin typeface="Times New Roman" charset="0"/>
                <a:ea typeface="ＭＳ Ｐゴシック" charset="0"/>
                <a:cs typeface="ＭＳ Ｐゴシック" charset="0"/>
              </a:rPr>
              <a:t>. </a:t>
            </a:r>
          </a:p>
        </p:txBody>
      </p:sp>
      <p:sp>
        <p:nvSpPr>
          <p:cNvPr id="59397" name="Rectangle 9"/>
          <p:cNvSpPr>
            <a:spLocks noChangeArrowheads="1"/>
          </p:cNvSpPr>
          <p:nvPr/>
        </p:nvSpPr>
        <p:spPr bwMode="auto">
          <a:xfrm>
            <a:off x="342899" y="3740308"/>
            <a:ext cx="6148335" cy="3083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FontTx/>
              <a:buChar char="•"/>
            </a:pPr>
            <a:r>
              <a:rPr lang="es-MX" sz="3600" dirty="0"/>
              <a:t>En las 27 orquestas con el presupuesto más alto en los Estados Unidos, no hay conductoras o directoras musicales en puestos permanentes</a:t>
            </a:r>
            <a:r>
              <a:rPr lang="en-US" sz="3600" i="0" dirty="0"/>
              <a:t>.</a:t>
            </a:r>
          </a:p>
        </p:txBody>
      </p:sp>
      <p:pic>
        <p:nvPicPr>
          <p:cNvPr id="59398" name="Picture 10" descr="MPj0399889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286948"/>
            <a:ext cx="1874838" cy="124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82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anim calcmode="lin" valueType="num">
                                      <p:cBhvr>
                                        <p:cTn id="7" dur="500" decel="50000" fill="hold">
                                          <p:stCondLst>
                                            <p:cond delay="0"/>
                                          </p:stCondLst>
                                        </p:cTn>
                                        <p:tgtEl>
                                          <p:spTgt spid="5939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939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939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939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939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939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939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93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ondu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4AC9A317-3993-402D-99A5-21F99FCB339A}"/>
              </a:ext>
            </a:extLst>
          </p:cNvPr>
          <p:cNvSpPr txBox="1"/>
          <p:nvPr/>
        </p:nvSpPr>
        <p:spPr>
          <a:xfrm>
            <a:off x="0" y="5767754"/>
            <a:ext cx="9144000" cy="1090246"/>
          </a:xfrm>
          <a:prstGeom prst="rect">
            <a:avLst/>
          </a:prstGeom>
          <a:solidFill>
            <a:schemeClr val="bg1"/>
          </a:solidFill>
        </p:spPr>
        <p:txBody>
          <a:bodyPr wrap="square" rtlCol="0">
            <a:spAutoFit/>
          </a:bodyPr>
          <a:lstStyle/>
          <a:p>
            <a:endParaRPr lang="es-MX" dirty="0"/>
          </a:p>
        </p:txBody>
      </p:sp>
      <p:sp>
        <p:nvSpPr>
          <p:cNvPr id="5" name="Rectángulo 4">
            <a:extLst>
              <a:ext uri="{FF2B5EF4-FFF2-40B4-BE49-F238E27FC236}">
                <a16:creationId xmlns:a16="http://schemas.microsoft.com/office/drawing/2014/main" id="{4F8E40EC-1AC3-4BF5-B2A6-24107E398FFA}"/>
              </a:ext>
            </a:extLst>
          </p:cNvPr>
          <p:cNvSpPr/>
          <p:nvPr/>
        </p:nvSpPr>
        <p:spPr>
          <a:xfrm>
            <a:off x="246185" y="5934670"/>
            <a:ext cx="8686800" cy="707886"/>
          </a:xfrm>
          <a:prstGeom prst="rect">
            <a:avLst/>
          </a:prstGeom>
        </p:spPr>
        <p:txBody>
          <a:bodyPr wrap="square">
            <a:spAutoFit/>
          </a:bodyPr>
          <a:lstStyle/>
          <a:p>
            <a:pPr algn="ctr"/>
            <a:r>
              <a:rPr lang="es-MX" sz="2000" b="1" dirty="0">
                <a:latin typeface="Calibri" panose="020F0502020204030204" pitchFamily="34" charset="0"/>
                <a:ea typeface="Calibri" panose="020F0502020204030204" pitchFamily="34" charset="0"/>
              </a:rPr>
              <a:t> </a:t>
            </a:r>
            <a:r>
              <a:rPr lang="es-MX" sz="2000" b="1" dirty="0">
                <a:solidFill>
                  <a:srgbClr val="3F4242"/>
                </a:solidFill>
                <a:latin typeface="Courier New" panose="02070309020205020404" pitchFamily="49" charset="0"/>
                <a:ea typeface="Calibri" panose="020F0502020204030204" pitchFamily="34" charset="0"/>
                <a:cs typeface="Calibri" panose="020F0502020204030204" pitchFamily="34" charset="0"/>
              </a:rPr>
              <a:t>Oh, mira, una foto rara de un hombre diciendo a todos qu</a:t>
            </a:r>
            <a:r>
              <a:rPr lang="es-MX" sz="2000" b="1" dirty="0">
                <a:solidFill>
                  <a:srgbClr val="3F4242"/>
                </a:solidFill>
                <a:latin typeface="Calibri" panose="020F0502020204030204" pitchFamily="34" charset="0"/>
                <a:ea typeface="Calibri" panose="020F0502020204030204" pitchFamily="34" charset="0"/>
              </a:rPr>
              <a:t>é</a:t>
            </a:r>
            <a:r>
              <a:rPr lang="es-MX" sz="2000" b="1" dirty="0">
                <a:solidFill>
                  <a:srgbClr val="3F4242"/>
                </a:solidFill>
                <a:latin typeface="Courier New" panose="02070309020205020404" pitchFamily="49" charset="0"/>
                <a:ea typeface="Calibri" panose="020F0502020204030204" pitchFamily="34" charset="0"/>
                <a:cs typeface="Calibri" panose="020F0502020204030204" pitchFamily="34" charset="0"/>
              </a:rPr>
              <a:t> hacer</a:t>
            </a:r>
            <a:endParaRPr lang="es-MX" sz="2000" b="1" dirty="0"/>
          </a:p>
        </p:txBody>
      </p:sp>
    </p:spTree>
    <p:extLst>
      <p:ext uri="{BB962C8B-B14F-4D97-AF65-F5344CB8AC3E}">
        <p14:creationId xmlns:p14="http://schemas.microsoft.com/office/powerpoint/2010/main" val="1590367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28600"/>
            <a:ext cx="8229600" cy="6400800"/>
          </a:xfrm>
          <a:prstGeom prst="rect">
            <a:avLst/>
          </a:prstGeom>
        </p:spPr>
      </p:pic>
    </p:spTree>
    <p:extLst>
      <p:ext uri="{BB962C8B-B14F-4D97-AF65-F5344CB8AC3E}">
        <p14:creationId xmlns:p14="http://schemas.microsoft.com/office/powerpoint/2010/main" val="185289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450" y="63081"/>
            <a:ext cx="8293100" cy="6740307"/>
          </a:xfrm>
          <a:prstGeom prst="rect">
            <a:avLst/>
          </a:prstGeom>
          <a:noFill/>
        </p:spPr>
        <p:txBody>
          <a:bodyPr wrap="square" rtlCol="0">
            <a:spAutoFit/>
          </a:bodyPr>
          <a:lstStyle/>
          <a:p>
            <a:r>
              <a:rPr lang="es-MX" sz="4800" dirty="0"/>
              <a:t>Los resultados del examen SAT (</a:t>
            </a:r>
            <a:r>
              <a:rPr lang="es-MX" sz="4800" dirty="0" err="1"/>
              <a:t>Scholastic</a:t>
            </a:r>
            <a:r>
              <a:rPr lang="es-MX" sz="4800" dirty="0"/>
              <a:t> </a:t>
            </a:r>
            <a:r>
              <a:rPr lang="es-MX" sz="4800" dirty="0" err="1"/>
              <a:t>Assessment</a:t>
            </a:r>
            <a:r>
              <a:rPr lang="es-MX" sz="4800" dirty="0"/>
              <a:t> Test) de 2015 muestran que la brecha de género en las matemáticas continúa con una ventaja de 32 puntos para los estudiantes varones de secundaria. Pero, no hay brecha cuando se eliminan las pruebas cronometradas</a:t>
            </a:r>
            <a:r>
              <a:rPr lang="en-US" sz="4800" dirty="0"/>
              <a:t>. </a:t>
            </a:r>
          </a:p>
        </p:txBody>
      </p:sp>
    </p:spTree>
    <p:extLst>
      <p:ext uri="{BB962C8B-B14F-4D97-AF65-F5344CB8AC3E}">
        <p14:creationId xmlns:p14="http://schemas.microsoft.com/office/powerpoint/2010/main" val="1931936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274638"/>
            <a:ext cx="4991100" cy="1143000"/>
          </a:xfrm>
        </p:spPr>
        <p:txBody>
          <a:bodyPr>
            <a:normAutofit fontScale="90000"/>
          </a:bodyPr>
          <a:lstStyle/>
          <a:p>
            <a:r>
              <a:rPr lang="en-US" dirty="0" err="1"/>
              <a:t>Pobreza</a:t>
            </a:r>
            <a:r>
              <a:rPr lang="en-US" dirty="0"/>
              <a:t> y </a:t>
            </a:r>
            <a:r>
              <a:rPr lang="en-US" dirty="0" err="1"/>
              <a:t>Analfabetismo</a:t>
            </a:r>
            <a:endParaRPr lang="en-US" dirty="0"/>
          </a:p>
        </p:txBody>
      </p:sp>
      <p:sp>
        <p:nvSpPr>
          <p:cNvPr id="5" name="Content Placeholder 4"/>
          <p:cNvSpPr>
            <a:spLocks noGrp="1"/>
          </p:cNvSpPr>
          <p:nvPr>
            <p:ph sz="half" idx="1"/>
          </p:nvPr>
        </p:nvSpPr>
        <p:spPr>
          <a:xfrm>
            <a:off x="308113" y="1918252"/>
            <a:ext cx="4038600" cy="4525963"/>
          </a:xfrm>
        </p:spPr>
        <p:txBody>
          <a:bodyPr>
            <a:normAutofit fontScale="92500" lnSpcReduction="20000"/>
          </a:bodyPr>
          <a:lstStyle/>
          <a:p>
            <a:pPr>
              <a:lnSpc>
                <a:spcPct val="90000"/>
              </a:lnSpc>
            </a:pPr>
            <a:r>
              <a:rPr lang="es-MX" sz="3600" dirty="0">
                <a:ea typeface="ＭＳ Ｐゴシック" charset="0"/>
                <a:cs typeface="ＭＳ Ｐゴシック" charset="0"/>
              </a:rPr>
              <a:t>De las 1,300 millones de personas pobres en el mundo, casi el 70% son mujeres</a:t>
            </a:r>
            <a:r>
              <a:rPr lang="en-US" sz="3600" dirty="0">
                <a:ea typeface="ＭＳ Ｐゴシック" charset="0"/>
                <a:cs typeface="ＭＳ Ｐゴシック" charset="0"/>
              </a:rPr>
              <a:t>.</a:t>
            </a:r>
          </a:p>
          <a:p>
            <a:pPr>
              <a:lnSpc>
                <a:spcPct val="90000"/>
              </a:lnSpc>
            </a:pPr>
            <a:endParaRPr lang="en-US" sz="3600" dirty="0">
              <a:ea typeface="ＭＳ Ｐゴシック" charset="0"/>
              <a:cs typeface="ＭＳ Ｐゴシック" charset="0"/>
            </a:endParaRPr>
          </a:p>
          <a:p>
            <a:pPr>
              <a:lnSpc>
                <a:spcPct val="90000"/>
              </a:lnSpc>
            </a:pPr>
            <a:r>
              <a:rPr lang="es-MX" sz="3600" dirty="0">
                <a:ea typeface="ＭＳ Ｐゴシック" charset="0"/>
                <a:cs typeface="ＭＳ Ｐゴシック" charset="0"/>
              </a:rPr>
              <a:t>De los casi mil millones de adultos analfabetos del mundo, dos tercios son mujeres</a:t>
            </a:r>
            <a:r>
              <a:rPr lang="en-US" sz="3600" dirty="0">
                <a:ea typeface="ＭＳ Ｐゴシック" charset="0"/>
                <a:cs typeface="ＭＳ Ｐゴシック" charset="0"/>
              </a:rPr>
              <a:t>.</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253948" y="2856720"/>
            <a:ext cx="4916328" cy="3874280"/>
          </a:xfrm>
        </p:spPr>
      </p:pic>
      <p:pic>
        <p:nvPicPr>
          <p:cNvPr id="8" name="Picture 7"/>
          <p:cNvPicPr>
            <a:picLocks noChangeAspect="1"/>
          </p:cNvPicPr>
          <p:nvPr/>
        </p:nvPicPr>
        <p:blipFill>
          <a:blip r:embed="rId3"/>
          <a:stretch>
            <a:fillRect/>
          </a:stretch>
        </p:blipFill>
        <p:spPr>
          <a:xfrm>
            <a:off x="5334000" y="533400"/>
            <a:ext cx="3810000" cy="2133600"/>
          </a:xfrm>
          <a:prstGeom prst="rect">
            <a:avLst/>
          </a:prstGeom>
        </p:spPr>
      </p:pic>
    </p:spTree>
    <p:extLst>
      <p:ext uri="{BB962C8B-B14F-4D97-AF65-F5344CB8AC3E}">
        <p14:creationId xmlns:p14="http://schemas.microsoft.com/office/powerpoint/2010/main" val="853043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3490" name="Group 101"/>
          <p:cNvGrpSpPr>
            <a:grpSpLocks/>
          </p:cNvGrpSpPr>
          <p:nvPr/>
        </p:nvGrpSpPr>
        <p:grpSpPr bwMode="auto">
          <a:xfrm>
            <a:off x="1076131" y="901700"/>
            <a:ext cx="7693090" cy="5549900"/>
            <a:chOff x="768" y="392"/>
            <a:chExt cx="4656" cy="3496"/>
          </a:xfrm>
        </p:grpSpPr>
        <p:grpSp>
          <p:nvGrpSpPr>
            <p:cNvPr id="63491" name="Group 96"/>
            <p:cNvGrpSpPr>
              <a:grpSpLocks/>
            </p:cNvGrpSpPr>
            <p:nvPr/>
          </p:nvGrpSpPr>
          <p:grpSpPr bwMode="auto">
            <a:xfrm>
              <a:off x="816" y="392"/>
              <a:ext cx="4608" cy="3496"/>
              <a:chOff x="864" y="392"/>
              <a:chExt cx="4608" cy="3496"/>
            </a:xfrm>
          </p:grpSpPr>
          <p:sp>
            <p:nvSpPr>
              <p:cNvPr id="63496" name="Rectangle 95"/>
              <p:cNvSpPr>
                <a:spLocks noChangeArrowheads="1"/>
              </p:cNvSpPr>
              <p:nvPr/>
            </p:nvSpPr>
            <p:spPr bwMode="auto">
              <a:xfrm>
                <a:off x="4464" y="3264"/>
                <a:ext cx="816" cy="62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63497" name="Picture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92"/>
                <a:ext cx="4608" cy="3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3492" name="Group 100"/>
            <p:cNvGrpSpPr>
              <a:grpSpLocks/>
            </p:cNvGrpSpPr>
            <p:nvPr/>
          </p:nvGrpSpPr>
          <p:grpSpPr bwMode="auto">
            <a:xfrm>
              <a:off x="768" y="607"/>
              <a:ext cx="4575" cy="679"/>
              <a:chOff x="768" y="607"/>
              <a:chExt cx="4575" cy="679"/>
            </a:xfrm>
          </p:grpSpPr>
          <p:sp>
            <p:nvSpPr>
              <p:cNvPr id="63493" name="Rectangle 97"/>
              <p:cNvSpPr>
                <a:spLocks noChangeArrowheads="1"/>
              </p:cNvSpPr>
              <p:nvPr/>
            </p:nvSpPr>
            <p:spPr bwMode="auto">
              <a:xfrm>
                <a:off x="3120" y="960"/>
                <a:ext cx="528" cy="24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63494" name="Text Box 98"/>
              <p:cNvSpPr txBox="1">
                <a:spLocks noChangeArrowheads="1"/>
              </p:cNvSpPr>
              <p:nvPr/>
            </p:nvSpPr>
            <p:spPr bwMode="auto">
              <a:xfrm>
                <a:off x="1008" y="607"/>
                <a:ext cx="4335" cy="679"/>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defRPr>
                </a:lvl2pPr>
                <a:lvl3pPr eaLnBrk="0" hangingPunct="0">
                  <a:defRPr sz="2400" i="1">
                    <a:solidFill>
                      <a:schemeClr val="tx1"/>
                    </a:solidFill>
                    <a:latin typeface="Times New Roman" charset="0"/>
                    <a:ea typeface="ＭＳ Ｐゴシック" charset="0"/>
                  </a:defRPr>
                </a:lvl3pPr>
                <a:lvl4pPr eaLnBrk="0" hangingPunct="0">
                  <a:defRPr sz="2400" i="1">
                    <a:solidFill>
                      <a:schemeClr val="tx1"/>
                    </a:solidFill>
                    <a:latin typeface="Times New Roman" charset="0"/>
                    <a:ea typeface="ＭＳ Ｐゴシック" charset="0"/>
                  </a:defRPr>
                </a:lvl4pPr>
                <a:lvl5pPr eaLnBrk="0" hangingPunct="0">
                  <a:defRPr sz="2400" i="1">
                    <a:solidFill>
                      <a:schemeClr val="tx1"/>
                    </a:solidFill>
                    <a:latin typeface="Times New Roman" charset="0"/>
                    <a:ea typeface="ＭＳ Ｐゴシック" charset="0"/>
                  </a:defRPr>
                </a:lvl5pPr>
                <a:lvl6pPr marL="457200" eaLnBrk="0" fontAlgn="base" hangingPunct="0">
                  <a:spcBef>
                    <a:spcPct val="50000"/>
                  </a:spcBef>
                  <a:spcAft>
                    <a:spcPct val="0"/>
                  </a:spcAft>
                  <a:defRPr sz="2400" i="1">
                    <a:solidFill>
                      <a:schemeClr val="tx1"/>
                    </a:solidFill>
                    <a:latin typeface="Times New Roman" charset="0"/>
                    <a:ea typeface="ＭＳ Ｐゴシック" charset="0"/>
                  </a:defRPr>
                </a:lvl6pPr>
                <a:lvl7pPr marL="914400" eaLnBrk="0" fontAlgn="base" hangingPunct="0">
                  <a:spcBef>
                    <a:spcPct val="50000"/>
                  </a:spcBef>
                  <a:spcAft>
                    <a:spcPct val="0"/>
                  </a:spcAft>
                  <a:defRPr sz="2400" i="1">
                    <a:solidFill>
                      <a:schemeClr val="tx1"/>
                    </a:solidFill>
                    <a:latin typeface="Times New Roman" charset="0"/>
                    <a:ea typeface="ＭＳ Ｐゴシック" charset="0"/>
                  </a:defRPr>
                </a:lvl7pPr>
                <a:lvl8pPr marL="1371600" eaLnBrk="0" fontAlgn="base" hangingPunct="0">
                  <a:spcBef>
                    <a:spcPct val="50000"/>
                  </a:spcBef>
                  <a:spcAft>
                    <a:spcPct val="0"/>
                  </a:spcAft>
                  <a:defRPr sz="2400" i="1">
                    <a:solidFill>
                      <a:schemeClr val="tx1"/>
                    </a:solidFill>
                    <a:latin typeface="Times New Roman" charset="0"/>
                    <a:ea typeface="ＭＳ Ｐゴシック" charset="0"/>
                  </a:defRPr>
                </a:lvl8pPr>
                <a:lvl9pPr marL="1828800" eaLnBrk="0" fontAlgn="base" hangingPunct="0">
                  <a:spcBef>
                    <a:spcPct val="50000"/>
                  </a:spcBef>
                  <a:spcAft>
                    <a:spcPct val="0"/>
                  </a:spcAft>
                  <a:defRPr sz="2400" i="1">
                    <a:solidFill>
                      <a:schemeClr val="tx1"/>
                    </a:solidFill>
                    <a:latin typeface="Times New Roman" charset="0"/>
                    <a:ea typeface="ＭＳ Ｐゴシック" charset="0"/>
                  </a:defRPr>
                </a:lvl9pPr>
              </a:lstStyle>
              <a:p>
                <a:pPr algn="ctr" eaLnBrk="1" hangingPunct="1"/>
                <a:r>
                  <a:rPr lang="en-US" sz="3200" dirty="0">
                    <a:solidFill>
                      <a:schemeClr val="bg1"/>
                    </a:solidFill>
                  </a:rPr>
                  <a:t>Gender Gap: Male Point Advantage on Achievement Scores on the SAT2</a:t>
                </a:r>
              </a:p>
            </p:txBody>
          </p:sp>
          <p:sp>
            <p:nvSpPr>
              <p:cNvPr id="63495" name="Rectangle 99"/>
              <p:cNvSpPr>
                <a:spLocks noChangeArrowheads="1"/>
              </p:cNvSpPr>
              <p:nvPr/>
            </p:nvSpPr>
            <p:spPr bwMode="auto">
              <a:xfrm>
                <a:off x="768" y="624"/>
                <a:ext cx="288" cy="43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grpSp>
    </p:spTree>
    <p:extLst>
      <p:ext uri="{BB962C8B-B14F-4D97-AF65-F5344CB8AC3E}">
        <p14:creationId xmlns:p14="http://schemas.microsoft.com/office/powerpoint/2010/main" val="3378092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6858000" cy="520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549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997996"/>
            <a:ext cx="8382000" cy="5715000"/>
          </a:xfrm>
          <a:prstGeom prst="rect">
            <a:avLst/>
          </a:prstGeom>
        </p:spPr>
      </p:pic>
      <p:sp>
        <p:nvSpPr>
          <p:cNvPr id="3" name="TextBox 2"/>
          <p:cNvSpPr txBox="1"/>
          <p:nvPr/>
        </p:nvSpPr>
        <p:spPr>
          <a:xfrm>
            <a:off x="482600" y="237114"/>
            <a:ext cx="8715426" cy="646331"/>
          </a:xfrm>
          <a:prstGeom prst="rect">
            <a:avLst/>
          </a:prstGeom>
          <a:noFill/>
        </p:spPr>
        <p:txBody>
          <a:bodyPr wrap="square" rtlCol="0">
            <a:spAutoFit/>
          </a:bodyPr>
          <a:lstStyle/>
          <a:p>
            <a:pPr fontAlgn="base"/>
            <a:r>
              <a:rPr lang="es-MX" b="1" dirty="0"/>
              <a:t>Foto del consejo de salud de la Casa Blanca incluyendo exclusivamente a hombres, enciende la ira en los Estados Unidos - </a:t>
            </a:r>
            <a:r>
              <a:rPr lang="es-MX" b="1" dirty="0" err="1"/>
              <a:t>Trumpcare</a:t>
            </a:r>
            <a:endParaRPr lang="en-US" b="1" dirty="0"/>
          </a:p>
        </p:txBody>
      </p:sp>
    </p:spTree>
    <p:extLst>
      <p:ext uri="{BB962C8B-B14F-4D97-AF65-F5344CB8AC3E}">
        <p14:creationId xmlns:p14="http://schemas.microsoft.com/office/powerpoint/2010/main" val="1049625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000" y="1066800"/>
            <a:ext cx="7874000" cy="4724400"/>
          </a:xfrm>
          <a:prstGeom prst="rect">
            <a:avLst/>
          </a:prstGeom>
        </p:spPr>
      </p:pic>
    </p:spTree>
    <p:extLst>
      <p:ext uri="{BB962C8B-B14F-4D97-AF65-F5344CB8AC3E}">
        <p14:creationId xmlns:p14="http://schemas.microsoft.com/office/powerpoint/2010/main" val="19228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5"/>
          <p:cNvSpPr>
            <a:spLocks noChangeArrowheads="1"/>
          </p:cNvSpPr>
          <p:nvPr/>
        </p:nvSpPr>
        <p:spPr bwMode="auto">
          <a:xfrm>
            <a:off x="1828800" y="3333750"/>
            <a:ext cx="6400800" cy="1260475"/>
          </a:xfrm>
          <a:prstGeom prst="rect">
            <a:avLst/>
          </a:prstGeom>
          <a:noFill/>
          <a:ln w="9525">
            <a:noFill/>
            <a:miter lim="800000"/>
            <a:headEnd/>
            <a:tailEnd/>
          </a:ln>
        </p:spPr>
        <p:txBody>
          <a:bodyPr anchor="ctr">
            <a:prstTxWarp prst="textNoShape">
              <a:avLst/>
            </a:prstTxWarp>
            <a:spAutoFit/>
          </a:bodyPr>
          <a:lstStyle/>
          <a:p>
            <a:pPr>
              <a:spcBef>
                <a:spcPct val="20000"/>
              </a:spcBef>
            </a:pPr>
            <a:endParaRPr lang="en-US" sz="2400" i="0">
              <a:latin typeface="Century" charset="0"/>
            </a:endParaRPr>
          </a:p>
          <a:p>
            <a:pPr>
              <a:spcBef>
                <a:spcPct val="20000"/>
              </a:spcBef>
              <a:buFontTx/>
              <a:buChar char="-"/>
            </a:pPr>
            <a:endParaRPr lang="en-US" sz="2400" i="0">
              <a:latin typeface="Century" charset="0"/>
            </a:endParaRPr>
          </a:p>
          <a:p>
            <a:pPr>
              <a:spcBef>
                <a:spcPct val="20000"/>
              </a:spcBef>
            </a:pPr>
            <a:endParaRPr lang="en-US" sz="2000" b="1" i="0">
              <a:latin typeface="Century" charset="0"/>
            </a:endParaRPr>
          </a:p>
        </p:txBody>
      </p:sp>
      <p:sp>
        <p:nvSpPr>
          <p:cNvPr id="105476" name="Rectangle 9"/>
          <p:cNvSpPr>
            <a:spLocks noChangeArrowheads="1"/>
          </p:cNvSpPr>
          <p:nvPr/>
        </p:nvSpPr>
        <p:spPr bwMode="auto">
          <a:xfrm>
            <a:off x="533400" y="609600"/>
            <a:ext cx="8077200" cy="838200"/>
          </a:xfrm>
          <a:prstGeom prst="rect">
            <a:avLst/>
          </a:prstGeom>
          <a:noFill/>
          <a:ln w="9525">
            <a:noFill/>
            <a:miter lim="800000"/>
            <a:headEnd/>
            <a:tailEnd/>
          </a:ln>
        </p:spPr>
        <p:txBody>
          <a:bodyPr>
            <a:prstTxWarp prst="textNoShape">
              <a:avLst/>
            </a:prstTxWarp>
          </a:bodyPr>
          <a:lstStyle/>
          <a:p>
            <a:pPr algn="ctr">
              <a:spcBef>
                <a:spcPct val="0"/>
              </a:spcBef>
            </a:pPr>
            <a:r>
              <a:rPr lang="es-MX" sz="2800" b="1" dirty="0">
                <a:latin typeface="Century" charset="0"/>
              </a:rPr>
              <a:t>Barreras internas que enfrentan las mujeres con talento</a:t>
            </a:r>
            <a:endParaRPr lang="en-US" sz="1600" b="1" dirty="0">
              <a:latin typeface="Century" charset="0"/>
            </a:endParaRPr>
          </a:p>
        </p:txBody>
      </p:sp>
      <p:sp>
        <p:nvSpPr>
          <p:cNvPr id="105475" name="Rectangle 6"/>
          <p:cNvSpPr>
            <a:spLocks noChangeArrowheads="1"/>
          </p:cNvSpPr>
          <p:nvPr/>
        </p:nvSpPr>
        <p:spPr bwMode="auto">
          <a:xfrm>
            <a:off x="914400" y="1567053"/>
            <a:ext cx="3771900" cy="4333494"/>
          </a:xfrm>
          <a:prstGeom prst="rect">
            <a:avLst/>
          </a:prstGeom>
          <a:noFill/>
          <a:ln w="9525">
            <a:noFill/>
            <a:miter lim="800000"/>
            <a:headEnd/>
            <a:tailEnd/>
          </a:ln>
        </p:spPr>
        <p:txBody>
          <a:bodyPr wrap="square" anchor="ctr">
            <a:prstTxWarp prst="textNoShape">
              <a:avLst/>
            </a:prstTxWarp>
            <a:spAutoFit/>
          </a:bodyPr>
          <a:lstStyle/>
          <a:p>
            <a:pPr marL="457200" indent="-457200">
              <a:spcBef>
                <a:spcPct val="20000"/>
              </a:spcBef>
              <a:buFont typeface="Arial"/>
              <a:buChar char="•"/>
            </a:pPr>
            <a:r>
              <a:rPr lang="es-MX" sz="2600" dirty="0"/>
              <a:t>¿Soy </a:t>
            </a:r>
            <a:r>
              <a:rPr lang="es-MX" sz="2600" dirty="0" err="1"/>
              <a:t>Supermujer</a:t>
            </a:r>
            <a:r>
              <a:rPr lang="es-MX" sz="2600" dirty="0"/>
              <a:t> o por qué no puedo hacerlo todo?</a:t>
            </a:r>
          </a:p>
          <a:p>
            <a:pPr marL="457200" indent="-457200">
              <a:spcBef>
                <a:spcPct val="20000"/>
              </a:spcBef>
              <a:buFont typeface="Arial"/>
              <a:buChar char="•"/>
            </a:pPr>
            <a:r>
              <a:rPr lang="es-MX" sz="2600" dirty="0"/>
              <a:t>Creación de una Identidad Femenina Redefiniendo Logros</a:t>
            </a:r>
          </a:p>
          <a:p>
            <a:pPr marL="457200" indent="-457200">
              <a:spcBef>
                <a:spcPct val="20000"/>
              </a:spcBef>
              <a:buFont typeface="Arial"/>
              <a:buChar char="•"/>
            </a:pPr>
            <a:r>
              <a:rPr lang="es-MX" sz="2600" dirty="0"/>
              <a:t>El desarrollo de la </a:t>
            </a:r>
            <a:r>
              <a:rPr lang="es-MX" sz="2600" dirty="0" err="1"/>
              <a:t>auto-eficacia</a:t>
            </a:r>
            <a:r>
              <a:rPr lang="es-MX" sz="2600" dirty="0"/>
              <a:t> y la resiliencia.</a:t>
            </a:r>
          </a:p>
          <a:p>
            <a:pPr marL="457200" indent="-457200">
              <a:spcBef>
                <a:spcPct val="20000"/>
              </a:spcBef>
              <a:buFont typeface="Arial"/>
              <a:buChar char="•"/>
            </a:pPr>
            <a:r>
              <a:rPr lang="es-MX" sz="2600" dirty="0"/>
              <a:t>Multipotencialidad</a:t>
            </a:r>
          </a:p>
        </p:txBody>
      </p:sp>
      <p:pic>
        <p:nvPicPr>
          <p:cNvPr id="2" name="Picture 1"/>
          <p:cNvPicPr>
            <a:picLocks noChangeAspect="1"/>
          </p:cNvPicPr>
          <p:nvPr/>
        </p:nvPicPr>
        <p:blipFill>
          <a:blip r:embed="rId3"/>
          <a:stretch>
            <a:fillRect/>
          </a:stretch>
        </p:blipFill>
        <p:spPr>
          <a:xfrm>
            <a:off x="6388100" y="1008253"/>
            <a:ext cx="2540000" cy="2540000"/>
          </a:xfrm>
          <a:prstGeom prst="rect">
            <a:avLst/>
          </a:prstGeom>
        </p:spPr>
      </p:pic>
      <p:pic>
        <p:nvPicPr>
          <p:cNvPr id="3" name="Picture 2"/>
          <p:cNvPicPr>
            <a:picLocks noChangeAspect="1"/>
          </p:cNvPicPr>
          <p:nvPr/>
        </p:nvPicPr>
        <p:blipFill>
          <a:blip r:embed="rId4"/>
          <a:stretch>
            <a:fillRect/>
          </a:stretch>
        </p:blipFill>
        <p:spPr>
          <a:xfrm>
            <a:off x="5892800" y="3548253"/>
            <a:ext cx="2921000" cy="322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barn(inVertical)">
                                      <p:cBhvr>
                                        <p:cTn id="7" dur="500"/>
                                        <p:tgtEl>
                                          <p:spTgt spid="10547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5475">
                                            <p:txEl>
                                              <p:pRg st="0" end="0"/>
                                            </p:txEl>
                                          </p:spTgt>
                                        </p:tgtEl>
                                        <p:attrNameLst>
                                          <p:attrName>style.visibility</p:attrName>
                                        </p:attrNameLst>
                                      </p:cBhvr>
                                      <p:to>
                                        <p:strVal val="visible"/>
                                      </p:to>
                                    </p:set>
                                    <p:animEffect transition="in" filter="fade">
                                      <p:cBhvr>
                                        <p:cTn id="30" dur="1000"/>
                                        <p:tgtEl>
                                          <p:spTgt spid="105475">
                                            <p:txEl>
                                              <p:pRg st="0" end="0"/>
                                            </p:txEl>
                                          </p:spTgt>
                                        </p:tgtEl>
                                      </p:cBhvr>
                                    </p:animEffect>
                                    <p:anim calcmode="lin" valueType="num">
                                      <p:cBhvr>
                                        <p:cTn id="31" dur="10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054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5475">
                                            <p:txEl>
                                              <p:pRg st="1" end="1"/>
                                            </p:txEl>
                                          </p:spTgt>
                                        </p:tgtEl>
                                        <p:attrNameLst>
                                          <p:attrName>style.visibility</p:attrName>
                                        </p:attrNameLst>
                                      </p:cBhvr>
                                      <p:to>
                                        <p:strVal val="visible"/>
                                      </p:to>
                                    </p:set>
                                    <p:animEffect transition="in" filter="fade">
                                      <p:cBhvr>
                                        <p:cTn id="37" dur="1000"/>
                                        <p:tgtEl>
                                          <p:spTgt spid="105475">
                                            <p:txEl>
                                              <p:pRg st="1" end="1"/>
                                            </p:txEl>
                                          </p:spTgt>
                                        </p:tgtEl>
                                      </p:cBhvr>
                                    </p:animEffect>
                                    <p:anim calcmode="lin" valueType="num">
                                      <p:cBhvr>
                                        <p:cTn id="38" dur="10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054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5475">
                                            <p:txEl>
                                              <p:pRg st="2" end="2"/>
                                            </p:txEl>
                                          </p:spTgt>
                                        </p:tgtEl>
                                        <p:attrNameLst>
                                          <p:attrName>style.visibility</p:attrName>
                                        </p:attrNameLst>
                                      </p:cBhvr>
                                      <p:to>
                                        <p:strVal val="visible"/>
                                      </p:to>
                                    </p:set>
                                    <p:animEffect transition="in" filter="fade">
                                      <p:cBhvr>
                                        <p:cTn id="44" dur="1000"/>
                                        <p:tgtEl>
                                          <p:spTgt spid="105475">
                                            <p:txEl>
                                              <p:pRg st="2" end="2"/>
                                            </p:txEl>
                                          </p:spTgt>
                                        </p:tgtEl>
                                      </p:cBhvr>
                                    </p:animEffect>
                                    <p:anim calcmode="lin" valueType="num">
                                      <p:cBhvr>
                                        <p:cTn id="45" dur="10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054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5475">
                                            <p:txEl>
                                              <p:pRg st="3" end="3"/>
                                            </p:txEl>
                                          </p:spTgt>
                                        </p:tgtEl>
                                        <p:attrNameLst>
                                          <p:attrName>style.visibility</p:attrName>
                                        </p:attrNameLst>
                                      </p:cBhvr>
                                      <p:to>
                                        <p:strVal val="visible"/>
                                      </p:to>
                                    </p:set>
                                    <p:animEffect transition="in" filter="fade">
                                      <p:cBhvr>
                                        <p:cTn id="51" dur="1000"/>
                                        <p:tgtEl>
                                          <p:spTgt spid="105475">
                                            <p:txEl>
                                              <p:pRg st="3" end="3"/>
                                            </p:txEl>
                                          </p:spTgt>
                                        </p:tgtEl>
                                      </p:cBhvr>
                                    </p:animEffect>
                                    <p:anim calcmode="lin" valueType="num">
                                      <p:cBhvr>
                                        <p:cTn id="52" dur="1000" fill="hold"/>
                                        <p:tgtEl>
                                          <p:spTgt spid="105475">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054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bwMode="auto">
          <a:xfrm>
            <a:off x="342900" y="127000"/>
            <a:ext cx="8547100" cy="1606550"/>
          </a:xfrm>
          <a:prstGeom prst="rect">
            <a:avLst/>
          </a:prstGeom>
          <a:noFill/>
          <a:ln>
            <a:miter lim="800000"/>
            <a:headEnd/>
            <a:tailEnd/>
          </a:ln>
        </p:spPr>
        <p:txBody>
          <a:bodyPr>
            <a:prstTxWarp prst="textNoShape">
              <a:avLst/>
            </a:prstTxWarp>
          </a:bodyPr>
          <a:lstStyle/>
          <a:p>
            <a:r>
              <a:rPr lang="es-MX" sz="2800" b="1" i="1" dirty="0"/>
              <a:t>También identifiqué:</a:t>
            </a:r>
            <a:br>
              <a:rPr lang="es-MX" sz="2800" b="1" i="1" dirty="0"/>
            </a:br>
            <a:r>
              <a:rPr lang="es-MX" sz="2800" b="1" i="1" dirty="0"/>
              <a:t>Barreras internas que enfrentan las mujeres con talento</a:t>
            </a:r>
            <a:r>
              <a:rPr lang="en-US" sz="2400" b="1" i="1" dirty="0">
                <a:solidFill>
                  <a:schemeClr val="tx1"/>
                </a:solidFill>
              </a:rPr>
              <a:t> </a:t>
            </a:r>
          </a:p>
        </p:txBody>
      </p:sp>
      <p:sp>
        <p:nvSpPr>
          <p:cNvPr id="107523" name="Rectangle 5"/>
          <p:cNvSpPr>
            <a:spLocks noChangeArrowheads="1"/>
          </p:cNvSpPr>
          <p:nvPr/>
        </p:nvSpPr>
        <p:spPr bwMode="auto">
          <a:xfrm>
            <a:off x="1828800" y="3333750"/>
            <a:ext cx="6400800" cy="1260475"/>
          </a:xfrm>
          <a:prstGeom prst="rect">
            <a:avLst/>
          </a:prstGeom>
          <a:noFill/>
          <a:ln w="9525">
            <a:noFill/>
            <a:miter lim="800000"/>
            <a:headEnd/>
            <a:tailEnd/>
          </a:ln>
        </p:spPr>
        <p:txBody>
          <a:bodyPr anchor="ctr">
            <a:prstTxWarp prst="textNoShape">
              <a:avLst/>
            </a:prstTxWarp>
            <a:spAutoFit/>
          </a:bodyPr>
          <a:lstStyle/>
          <a:p>
            <a:pPr>
              <a:spcBef>
                <a:spcPct val="20000"/>
              </a:spcBef>
            </a:pPr>
            <a:endParaRPr lang="en-US" sz="2400" i="0">
              <a:latin typeface="Century" charset="0"/>
            </a:endParaRPr>
          </a:p>
          <a:p>
            <a:pPr>
              <a:spcBef>
                <a:spcPct val="20000"/>
              </a:spcBef>
              <a:buFontTx/>
              <a:buChar char="-"/>
            </a:pPr>
            <a:endParaRPr lang="en-US" sz="2400" i="0">
              <a:latin typeface="Century" charset="0"/>
            </a:endParaRPr>
          </a:p>
          <a:p>
            <a:pPr>
              <a:spcBef>
                <a:spcPct val="20000"/>
              </a:spcBef>
            </a:pPr>
            <a:endParaRPr lang="en-US" sz="2000" b="1" i="0">
              <a:latin typeface="Century" charset="0"/>
            </a:endParaRPr>
          </a:p>
        </p:txBody>
      </p:sp>
      <p:sp>
        <p:nvSpPr>
          <p:cNvPr id="107524" name="Rectangle 6"/>
          <p:cNvSpPr>
            <a:spLocks noChangeArrowheads="1"/>
          </p:cNvSpPr>
          <p:nvPr/>
        </p:nvSpPr>
        <p:spPr bwMode="auto">
          <a:xfrm>
            <a:off x="0" y="1650868"/>
            <a:ext cx="5384800" cy="4413516"/>
          </a:xfrm>
          <a:prstGeom prst="rect">
            <a:avLst/>
          </a:prstGeom>
          <a:noFill/>
          <a:ln w="9525">
            <a:noFill/>
            <a:miter lim="800000"/>
            <a:headEnd/>
            <a:tailEnd/>
          </a:ln>
        </p:spPr>
        <p:txBody>
          <a:bodyPr wrap="square" anchor="ctr">
            <a:prstTxWarp prst="textNoShape">
              <a:avLst/>
            </a:prstTxWarp>
            <a:spAutoFit/>
          </a:bodyPr>
          <a:lstStyle/>
          <a:p>
            <a:pPr marL="457200" indent="-457200">
              <a:spcBef>
                <a:spcPct val="20000"/>
              </a:spcBef>
              <a:buFont typeface="Arial"/>
              <a:buChar char="•"/>
            </a:pPr>
            <a:r>
              <a:rPr lang="es-MX" sz="2600" dirty="0"/>
              <a:t>El miedo al éxito, o lo que podría acompañar al éxito</a:t>
            </a:r>
          </a:p>
          <a:p>
            <a:pPr marL="457200" indent="-457200">
              <a:spcBef>
                <a:spcPct val="20000"/>
              </a:spcBef>
              <a:buFont typeface="Arial"/>
              <a:buChar char="•"/>
            </a:pPr>
            <a:r>
              <a:rPr lang="es-MX" sz="2600" dirty="0"/>
              <a:t>El temor de nunca encontrar un compañero que celebre o entienda tu necesidad de éxito</a:t>
            </a:r>
          </a:p>
          <a:p>
            <a:pPr marL="457200" indent="-457200">
              <a:spcBef>
                <a:spcPct val="20000"/>
              </a:spcBef>
              <a:buFont typeface="Arial"/>
              <a:buChar char="•"/>
            </a:pPr>
            <a:r>
              <a:rPr lang="es-MX" sz="2600" dirty="0"/>
              <a:t>Ocultar habilidades, dudar de las habilidades y sentimientos de ser diferente</a:t>
            </a:r>
          </a:p>
          <a:p>
            <a:pPr marL="457200" indent="-457200">
              <a:spcBef>
                <a:spcPct val="20000"/>
              </a:spcBef>
              <a:buFont typeface="Arial"/>
              <a:buChar char="•"/>
            </a:pPr>
            <a:r>
              <a:rPr lang="es-MX" sz="2600" dirty="0"/>
              <a:t>Perfeccionismo</a:t>
            </a:r>
          </a:p>
          <a:p>
            <a:pPr marL="457200" indent="-457200">
              <a:spcBef>
                <a:spcPct val="20000"/>
              </a:spcBef>
              <a:buFont typeface="Arial"/>
              <a:buChar char="•"/>
            </a:pPr>
            <a:r>
              <a:rPr lang="es-MX" sz="2600" dirty="0"/>
              <a:t>El síndrome del impostor</a:t>
            </a:r>
            <a:endParaRPr lang="en-US" sz="2600" i="0" dirty="0"/>
          </a:p>
        </p:txBody>
      </p:sp>
      <p:pic>
        <p:nvPicPr>
          <p:cNvPr id="2" name="Picture 1"/>
          <p:cNvPicPr>
            <a:picLocks noChangeAspect="1"/>
          </p:cNvPicPr>
          <p:nvPr/>
        </p:nvPicPr>
        <p:blipFill>
          <a:blip r:embed="rId3"/>
          <a:stretch>
            <a:fillRect/>
          </a:stretch>
        </p:blipFill>
        <p:spPr>
          <a:xfrm>
            <a:off x="5638800" y="1733550"/>
            <a:ext cx="2882900" cy="1854200"/>
          </a:xfrm>
          <a:prstGeom prst="rect">
            <a:avLst/>
          </a:prstGeom>
        </p:spPr>
      </p:pic>
      <p:pic>
        <p:nvPicPr>
          <p:cNvPr id="3" name="Picture 2"/>
          <p:cNvPicPr>
            <a:picLocks noChangeAspect="1"/>
          </p:cNvPicPr>
          <p:nvPr/>
        </p:nvPicPr>
        <p:blipFill>
          <a:blip r:embed="rId4"/>
          <a:stretch>
            <a:fillRect/>
          </a:stretch>
        </p:blipFill>
        <p:spPr>
          <a:xfrm>
            <a:off x="5384800" y="4106252"/>
            <a:ext cx="3505200" cy="2608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wipe(down)">
                                      <p:cBhvr>
                                        <p:cTn id="7" dur="580">
                                          <p:stCondLst>
                                            <p:cond delay="0"/>
                                          </p:stCondLst>
                                        </p:cTn>
                                        <p:tgtEl>
                                          <p:spTgt spid="107524"/>
                                        </p:tgtEl>
                                      </p:cBhvr>
                                    </p:animEffect>
                                    <p:anim calcmode="lin" valueType="num">
                                      <p:cBhvr>
                                        <p:cTn id="8" dur="1822" tmFilter="0,0; 0.14,0.36; 0.43,0.73; 0.71,0.91; 1.0,1.0">
                                          <p:stCondLst>
                                            <p:cond delay="0"/>
                                          </p:stCondLst>
                                        </p:cTn>
                                        <p:tgtEl>
                                          <p:spTgt spid="1075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75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75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75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7524"/>
                                        </p:tgtEl>
                                        <p:attrNameLst>
                                          <p:attrName>ppt_y</p:attrName>
                                        </p:attrNameLst>
                                      </p:cBhvr>
                                      <p:tavLst>
                                        <p:tav tm="0" fmla="#ppt_y-sin(pi*$)/81">
                                          <p:val>
                                            <p:fltVal val="0"/>
                                          </p:val>
                                        </p:tav>
                                        <p:tav tm="100000">
                                          <p:val>
                                            <p:fltVal val="1"/>
                                          </p:val>
                                        </p:tav>
                                      </p:tavLst>
                                    </p:anim>
                                    <p:animScale>
                                      <p:cBhvr>
                                        <p:cTn id="13" dur="26">
                                          <p:stCondLst>
                                            <p:cond delay="650"/>
                                          </p:stCondLst>
                                        </p:cTn>
                                        <p:tgtEl>
                                          <p:spTgt spid="107524"/>
                                        </p:tgtEl>
                                      </p:cBhvr>
                                      <p:to x="100000" y="60000"/>
                                    </p:animScale>
                                    <p:animScale>
                                      <p:cBhvr>
                                        <p:cTn id="14" dur="166" decel="50000">
                                          <p:stCondLst>
                                            <p:cond delay="676"/>
                                          </p:stCondLst>
                                        </p:cTn>
                                        <p:tgtEl>
                                          <p:spTgt spid="107524"/>
                                        </p:tgtEl>
                                      </p:cBhvr>
                                      <p:to x="100000" y="100000"/>
                                    </p:animScale>
                                    <p:animScale>
                                      <p:cBhvr>
                                        <p:cTn id="15" dur="26">
                                          <p:stCondLst>
                                            <p:cond delay="1312"/>
                                          </p:stCondLst>
                                        </p:cTn>
                                        <p:tgtEl>
                                          <p:spTgt spid="107524"/>
                                        </p:tgtEl>
                                      </p:cBhvr>
                                      <p:to x="100000" y="80000"/>
                                    </p:animScale>
                                    <p:animScale>
                                      <p:cBhvr>
                                        <p:cTn id="16" dur="166" decel="50000">
                                          <p:stCondLst>
                                            <p:cond delay="1338"/>
                                          </p:stCondLst>
                                        </p:cTn>
                                        <p:tgtEl>
                                          <p:spTgt spid="107524"/>
                                        </p:tgtEl>
                                      </p:cBhvr>
                                      <p:to x="100000" y="100000"/>
                                    </p:animScale>
                                    <p:animScale>
                                      <p:cBhvr>
                                        <p:cTn id="17" dur="26">
                                          <p:stCondLst>
                                            <p:cond delay="1642"/>
                                          </p:stCondLst>
                                        </p:cTn>
                                        <p:tgtEl>
                                          <p:spTgt spid="107524"/>
                                        </p:tgtEl>
                                      </p:cBhvr>
                                      <p:to x="100000" y="90000"/>
                                    </p:animScale>
                                    <p:animScale>
                                      <p:cBhvr>
                                        <p:cTn id="18" dur="166" decel="50000">
                                          <p:stCondLst>
                                            <p:cond delay="1668"/>
                                          </p:stCondLst>
                                        </p:cTn>
                                        <p:tgtEl>
                                          <p:spTgt spid="107524"/>
                                        </p:tgtEl>
                                      </p:cBhvr>
                                      <p:to x="100000" y="100000"/>
                                    </p:animScale>
                                    <p:animScale>
                                      <p:cBhvr>
                                        <p:cTn id="19" dur="26">
                                          <p:stCondLst>
                                            <p:cond delay="1808"/>
                                          </p:stCondLst>
                                        </p:cTn>
                                        <p:tgtEl>
                                          <p:spTgt spid="107524"/>
                                        </p:tgtEl>
                                      </p:cBhvr>
                                      <p:to x="100000" y="95000"/>
                                    </p:animScale>
                                    <p:animScale>
                                      <p:cBhvr>
                                        <p:cTn id="20" dur="166" decel="50000">
                                          <p:stCondLst>
                                            <p:cond delay="1834"/>
                                          </p:stCondLst>
                                        </p:cTn>
                                        <p:tgtEl>
                                          <p:spTgt spid="1075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360"/>
                                          </p:val>
                                        </p:tav>
                                        <p:tav tm="100000">
                                          <p:val>
                                            <p:fltVal val="0"/>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style.rotation</p:attrName>
                                        </p:attrNameLst>
                                      </p:cBhvr>
                                      <p:tavLst>
                                        <p:tav tm="0">
                                          <p:val>
                                            <p:fltVal val="360"/>
                                          </p:val>
                                        </p:tav>
                                        <p:tav tm="100000">
                                          <p:val>
                                            <p:fltVal val="0"/>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7524">
                                            <p:txEl>
                                              <p:pRg st="0" end="0"/>
                                            </p:txEl>
                                          </p:spTgt>
                                        </p:tgtEl>
                                        <p:attrNameLst>
                                          <p:attrName>style.visibility</p:attrName>
                                        </p:attrNameLst>
                                      </p:cBhvr>
                                      <p:to>
                                        <p:strVal val="visible"/>
                                      </p:to>
                                    </p:set>
                                    <p:anim calcmode="lin" valueType="num">
                                      <p:cBhvr>
                                        <p:cTn id="41" dur="500" fill="hold"/>
                                        <p:tgtEl>
                                          <p:spTgt spid="107524">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07524">
                                            <p:txEl>
                                              <p:pRg st="0" end="0"/>
                                            </p:txEl>
                                          </p:spTgt>
                                        </p:tgtEl>
                                        <p:attrNameLst>
                                          <p:attrName>ppt_h</p:attrName>
                                        </p:attrNameLst>
                                      </p:cBhvr>
                                      <p:tavLst>
                                        <p:tav tm="0">
                                          <p:val>
                                            <p:fltVal val="0"/>
                                          </p:val>
                                        </p:tav>
                                        <p:tav tm="100000">
                                          <p:val>
                                            <p:strVal val="#ppt_h"/>
                                          </p:val>
                                        </p:tav>
                                      </p:tavLst>
                                    </p:anim>
                                    <p:anim calcmode="lin" valueType="num">
                                      <p:cBhvr>
                                        <p:cTn id="43" dur="500" fill="hold"/>
                                        <p:tgtEl>
                                          <p:spTgt spid="107524">
                                            <p:txEl>
                                              <p:pRg st="0" end="0"/>
                                            </p:txEl>
                                          </p:spTgt>
                                        </p:tgtEl>
                                        <p:attrNameLst>
                                          <p:attrName>style.rotation</p:attrName>
                                        </p:attrNameLst>
                                      </p:cBhvr>
                                      <p:tavLst>
                                        <p:tav tm="0">
                                          <p:val>
                                            <p:fltVal val="360"/>
                                          </p:val>
                                        </p:tav>
                                        <p:tav tm="100000">
                                          <p:val>
                                            <p:fltVal val="0"/>
                                          </p:val>
                                        </p:tav>
                                      </p:tavLst>
                                    </p:anim>
                                    <p:animEffect transition="in" filter="fade">
                                      <p:cBhvr>
                                        <p:cTn id="44" dur="500"/>
                                        <p:tgtEl>
                                          <p:spTgt spid="1075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107524">
                                            <p:txEl>
                                              <p:pRg st="1" end="1"/>
                                            </p:txEl>
                                          </p:spTgt>
                                        </p:tgtEl>
                                        <p:attrNameLst>
                                          <p:attrName>style.visibility</p:attrName>
                                        </p:attrNameLst>
                                      </p:cBhvr>
                                      <p:to>
                                        <p:strVal val="visible"/>
                                      </p:to>
                                    </p:set>
                                    <p:anim calcmode="lin" valueType="num">
                                      <p:cBhvr>
                                        <p:cTn id="49" dur="500" fill="hold"/>
                                        <p:tgtEl>
                                          <p:spTgt spid="107524">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07524">
                                            <p:txEl>
                                              <p:pRg st="1" end="1"/>
                                            </p:txEl>
                                          </p:spTgt>
                                        </p:tgtEl>
                                        <p:attrNameLst>
                                          <p:attrName>ppt_h</p:attrName>
                                        </p:attrNameLst>
                                      </p:cBhvr>
                                      <p:tavLst>
                                        <p:tav tm="0">
                                          <p:val>
                                            <p:fltVal val="0"/>
                                          </p:val>
                                        </p:tav>
                                        <p:tav tm="100000">
                                          <p:val>
                                            <p:strVal val="#ppt_h"/>
                                          </p:val>
                                        </p:tav>
                                      </p:tavLst>
                                    </p:anim>
                                    <p:anim calcmode="lin" valueType="num">
                                      <p:cBhvr>
                                        <p:cTn id="51" dur="500" fill="hold"/>
                                        <p:tgtEl>
                                          <p:spTgt spid="107524">
                                            <p:txEl>
                                              <p:pRg st="1" end="1"/>
                                            </p:txEl>
                                          </p:spTgt>
                                        </p:tgtEl>
                                        <p:attrNameLst>
                                          <p:attrName>style.rotation</p:attrName>
                                        </p:attrNameLst>
                                      </p:cBhvr>
                                      <p:tavLst>
                                        <p:tav tm="0">
                                          <p:val>
                                            <p:fltVal val="360"/>
                                          </p:val>
                                        </p:tav>
                                        <p:tav tm="100000">
                                          <p:val>
                                            <p:fltVal val="0"/>
                                          </p:val>
                                        </p:tav>
                                      </p:tavLst>
                                    </p:anim>
                                    <p:animEffect transition="in" filter="fade">
                                      <p:cBhvr>
                                        <p:cTn id="52" dur="500"/>
                                        <p:tgtEl>
                                          <p:spTgt spid="10752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07524">
                                            <p:txEl>
                                              <p:pRg st="2" end="2"/>
                                            </p:txEl>
                                          </p:spTgt>
                                        </p:tgtEl>
                                        <p:attrNameLst>
                                          <p:attrName>style.visibility</p:attrName>
                                        </p:attrNameLst>
                                      </p:cBhvr>
                                      <p:to>
                                        <p:strVal val="visible"/>
                                      </p:to>
                                    </p:set>
                                    <p:anim calcmode="lin" valueType="num">
                                      <p:cBhvr>
                                        <p:cTn id="57" dur="500" fill="hold"/>
                                        <p:tgtEl>
                                          <p:spTgt spid="107524">
                                            <p:txEl>
                                              <p:pRg st="2" end="2"/>
                                            </p:txEl>
                                          </p:spTgt>
                                        </p:tgtEl>
                                        <p:attrNameLst>
                                          <p:attrName>ppt_w</p:attrName>
                                        </p:attrNameLst>
                                      </p:cBhvr>
                                      <p:tavLst>
                                        <p:tav tm="0">
                                          <p:val>
                                            <p:fltVal val="0"/>
                                          </p:val>
                                        </p:tav>
                                        <p:tav tm="100000">
                                          <p:val>
                                            <p:strVal val="#ppt_w"/>
                                          </p:val>
                                        </p:tav>
                                      </p:tavLst>
                                    </p:anim>
                                    <p:anim calcmode="lin" valueType="num">
                                      <p:cBhvr>
                                        <p:cTn id="58" dur="500" fill="hold"/>
                                        <p:tgtEl>
                                          <p:spTgt spid="107524">
                                            <p:txEl>
                                              <p:pRg st="2" end="2"/>
                                            </p:txEl>
                                          </p:spTgt>
                                        </p:tgtEl>
                                        <p:attrNameLst>
                                          <p:attrName>ppt_h</p:attrName>
                                        </p:attrNameLst>
                                      </p:cBhvr>
                                      <p:tavLst>
                                        <p:tav tm="0">
                                          <p:val>
                                            <p:fltVal val="0"/>
                                          </p:val>
                                        </p:tav>
                                        <p:tav tm="100000">
                                          <p:val>
                                            <p:strVal val="#ppt_h"/>
                                          </p:val>
                                        </p:tav>
                                      </p:tavLst>
                                    </p:anim>
                                    <p:anim calcmode="lin" valueType="num">
                                      <p:cBhvr>
                                        <p:cTn id="59" dur="500" fill="hold"/>
                                        <p:tgtEl>
                                          <p:spTgt spid="107524">
                                            <p:txEl>
                                              <p:pRg st="2" end="2"/>
                                            </p:txEl>
                                          </p:spTgt>
                                        </p:tgtEl>
                                        <p:attrNameLst>
                                          <p:attrName>style.rotation</p:attrName>
                                        </p:attrNameLst>
                                      </p:cBhvr>
                                      <p:tavLst>
                                        <p:tav tm="0">
                                          <p:val>
                                            <p:fltVal val="360"/>
                                          </p:val>
                                        </p:tav>
                                        <p:tav tm="100000">
                                          <p:val>
                                            <p:fltVal val="0"/>
                                          </p:val>
                                        </p:tav>
                                      </p:tavLst>
                                    </p:anim>
                                    <p:animEffect transition="in" filter="fade">
                                      <p:cBhvr>
                                        <p:cTn id="60" dur="500"/>
                                        <p:tgtEl>
                                          <p:spTgt spid="10752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07524">
                                            <p:txEl>
                                              <p:pRg st="3" end="3"/>
                                            </p:txEl>
                                          </p:spTgt>
                                        </p:tgtEl>
                                        <p:attrNameLst>
                                          <p:attrName>style.visibility</p:attrName>
                                        </p:attrNameLst>
                                      </p:cBhvr>
                                      <p:to>
                                        <p:strVal val="visible"/>
                                      </p:to>
                                    </p:set>
                                    <p:anim calcmode="lin" valueType="num">
                                      <p:cBhvr>
                                        <p:cTn id="65" dur="500" fill="hold"/>
                                        <p:tgtEl>
                                          <p:spTgt spid="107524">
                                            <p:txEl>
                                              <p:pRg st="3" end="3"/>
                                            </p:txEl>
                                          </p:spTgt>
                                        </p:tgtEl>
                                        <p:attrNameLst>
                                          <p:attrName>ppt_w</p:attrName>
                                        </p:attrNameLst>
                                      </p:cBhvr>
                                      <p:tavLst>
                                        <p:tav tm="0">
                                          <p:val>
                                            <p:fltVal val="0"/>
                                          </p:val>
                                        </p:tav>
                                        <p:tav tm="100000">
                                          <p:val>
                                            <p:strVal val="#ppt_w"/>
                                          </p:val>
                                        </p:tav>
                                      </p:tavLst>
                                    </p:anim>
                                    <p:anim calcmode="lin" valueType="num">
                                      <p:cBhvr>
                                        <p:cTn id="66" dur="500" fill="hold"/>
                                        <p:tgtEl>
                                          <p:spTgt spid="107524">
                                            <p:txEl>
                                              <p:pRg st="3" end="3"/>
                                            </p:txEl>
                                          </p:spTgt>
                                        </p:tgtEl>
                                        <p:attrNameLst>
                                          <p:attrName>ppt_h</p:attrName>
                                        </p:attrNameLst>
                                      </p:cBhvr>
                                      <p:tavLst>
                                        <p:tav tm="0">
                                          <p:val>
                                            <p:fltVal val="0"/>
                                          </p:val>
                                        </p:tav>
                                        <p:tav tm="100000">
                                          <p:val>
                                            <p:strVal val="#ppt_h"/>
                                          </p:val>
                                        </p:tav>
                                      </p:tavLst>
                                    </p:anim>
                                    <p:anim calcmode="lin" valueType="num">
                                      <p:cBhvr>
                                        <p:cTn id="67" dur="500" fill="hold"/>
                                        <p:tgtEl>
                                          <p:spTgt spid="107524">
                                            <p:txEl>
                                              <p:pRg st="3" end="3"/>
                                            </p:txEl>
                                          </p:spTgt>
                                        </p:tgtEl>
                                        <p:attrNameLst>
                                          <p:attrName>style.rotation</p:attrName>
                                        </p:attrNameLst>
                                      </p:cBhvr>
                                      <p:tavLst>
                                        <p:tav tm="0">
                                          <p:val>
                                            <p:fltVal val="360"/>
                                          </p:val>
                                        </p:tav>
                                        <p:tav tm="100000">
                                          <p:val>
                                            <p:fltVal val="0"/>
                                          </p:val>
                                        </p:tav>
                                      </p:tavLst>
                                    </p:anim>
                                    <p:animEffect transition="in" filter="fade">
                                      <p:cBhvr>
                                        <p:cTn id="68" dur="500"/>
                                        <p:tgtEl>
                                          <p:spTgt spid="107524">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107524">
                                            <p:txEl>
                                              <p:pRg st="4" end="4"/>
                                            </p:txEl>
                                          </p:spTgt>
                                        </p:tgtEl>
                                        <p:attrNameLst>
                                          <p:attrName>style.visibility</p:attrName>
                                        </p:attrNameLst>
                                      </p:cBhvr>
                                      <p:to>
                                        <p:strVal val="visible"/>
                                      </p:to>
                                    </p:set>
                                    <p:anim calcmode="lin" valueType="num">
                                      <p:cBhvr>
                                        <p:cTn id="73" dur="500" fill="hold"/>
                                        <p:tgtEl>
                                          <p:spTgt spid="107524">
                                            <p:txEl>
                                              <p:pRg st="4" end="4"/>
                                            </p:txEl>
                                          </p:spTgt>
                                        </p:tgtEl>
                                        <p:attrNameLst>
                                          <p:attrName>ppt_w</p:attrName>
                                        </p:attrNameLst>
                                      </p:cBhvr>
                                      <p:tavLst>
                                        <p:tav tm="0">
                                          <p:val>
                                            <p:fltVal val="0"/>
                                          </p:val>
                                        </p:tav>
                                        <p:tav tm="100000">
                                          <p:val>
                                            <p:strVal val="#ppt_w"/>
                                          </p:val>
                                        </p:tav>
                                      </p:tavLst>
                                    </p:anim>
                                    <p:anim calcmode="lin" valueType="num">
                                      <p:cBhvr>
                                        <p:cTn id="74" dur="500" fill="hold"/>
                                        <p:tgtEl>
                                          <p:spTgt spid="107524">
                                            <p:txEl>
                                              <p:pRg st="4" end="4"/>
                                            </p:txEl>
                                          </p:spTgt>
                                        </p:tgtEl>
                                        <p:attrNameLst>
                                          <p:attrName>ppt_h</p:attrName>
                                        </p:attrNameLst>
                                      </p:cBhvr>
                                      <p:tavLst>
                                        <p:tav tm="0">
                                          <p:val>
                                            <p:fltVal val="0"/>
                                          </p:val>
                                        </p:tav>
                                        <p:tav tm="100000">
                                          <p:val>
                                            <p:strVal val="#ppt_h"/>
                                          </p:val>
                                        </p:tav>
                                      </p:tavLst>
                                    </p:anim>
                                    <p:anim calcmode="lin" valueType="num">
                                      <p:cBhvr>
                                        <p:cTn id="75" dur="500" fill="hold"/>
                                        <p:tgtEl>
                                          <p:spTgt spid="107524">
                                            <p:txEl>
                                              <p:pRg st="4" end="4"/>
                                            </p:txEl>
                                          </p:spTgt>
                                        </p:tgtEl>
                                        <p:attrNameLst>
                                          <p:attrName>style.rotation</p:attrName>
                                        </p:attrNameLst>
                                      </p:cBhvr>
                                      <p:tavLst>
                                        <p:tav tm="0">
                                          <p:val>
                                            <p:fltVal val="360"/>
                                          </p:val>
                                        </p:tav>
                                        <p:tav tm="100000">
                                          <p:val>
                                            <p:fltVal val="0"/>
                                          </p:val>
                                        </p:tav>
                                      </p:tavLst>
                                    </p:anim>
                                    <p:animEffect transition="in" filter="fade">
                                      <p:cBhvr>
                                        <p:cTn id="76" dur="500"/>
                                        <p:tgtEl>
                                          <p:spTgt spid="10752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5" presetClass="entr" presetSubtype="0"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2000"/>
                                        <p:tgtEl>
                                          <p:spTgt spid="3"/>
                                        </p:tgtEl>
                                      </p:cBhvr>
                                    </p:animEffect>
                                    <p:anim calcmode="lin" valueType="num">
                                      <p:cBhvr>
                                        <p:cTn id="82" dur="2000" fill="hold"/>
                                        <p:tgtEl>
                                          <p:spTgt spid="3"/>
                                        </p:tgtEl>
                                        <p:attrNameLst>
                                          <p:attrName>ppt_w</p:attrName>
                                        </p:attrNameLst>
                                      </p:cBhvr>
                                      <p:tavLst>
                                        <p:tav tm="0" fmla="#ppt_w*sin(2.5*pi*$)">
                                          <p:val>
                                            <p:fltVal val="0"/>
                                          </p:val>
                                        </p:tav>
                                        <p:tav tm="100000">
                                          <p:val>
                                            <p:fltVal val="1"/>
                                          </p:val>
                                        </p:tav>
                                      </p:tavLst>
                                    </p:anim>
                                    <p:anim calcmode="lin" valueType="num">
                                      <p:cBhvr>
                                        <p:cTn id="83"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43" presetClass="entr" presetSubtype="0"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100"/>
                                        <p:tgtEl>
                                          <p:spTgt spid="2"/>
                                        </p:tgtEl>
                                      </p:cBhvr>
                                    </p:animEffect>
                                    <p:anim calcmode="lin" valueType="num">
                                      <p:cBhvr>
                                        <p:cTn id="89" dur="400" fill="hold"/>
                                        <p:tgtEl>
                                          <p:spTgt spid="2"/>
                                        </p:tgtEl>
                                        <p:attrNameLst>
                                          <p:attrName>ppt_x</p:attrName>
                                        </p:attrNameLst>
                                      </p:cBhvr>
                                      <p:tavLst>
                                        <p:tav tm="0">
                                          <p:val>
                                            <p:strVal val="#ppt_x"/>
                                          </p:val>
                                        </p:tav>
                                        <p:tav tm="100000">
                                          <p:val>
                                            <p:strVal val="#ppt_x"/>
                                          </p:val>
                                        </p:tav>
                                      </p:tavLst>
                                    </p:anim>
                                    <p:anim calcmode="lin" valueType="num">
                                      <p:cBhvr>
                                        <p:cTn id="90" dur="400" fill="hold"/>
                                        <p:tgtEl>
                                          <p:spTgt spid="2"/>
                                        </p:tgtEl>
                                        <p:attrNameLst>
                                          <p:attrName>ppt_y</p:attrName>
                                        </p:attrNameLst>
                                      </p:cBhvr>
                                      <p:tavLst>
                                        <p:tav tm="0">
                                          <p:val>
                                            <p:strVal val="#ppt_y+0.31"/>
                                          </p:val>
                                        </p:tav>
                                        <p:tav tm="100000">
                                          <p:val>
                                            <p:strVal val="#ppt_y+0.31"/>
                                          </p:val>
                                        </p:tav>
                                      </p:tavLst>
                                    </p:anim>
                                    <p:anim calcmode="lin" valueType="num">
                                      <p:cBhvr>
                                        <p:cTn id="91"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2"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Escondiendo</a:t>
            </a:r>
            <a:r>
              <a:rPr lang="en-US" dirty="0"/>
              <a:t> </a:t>
            </a:r>
            <a:r>
              <a:rPr lang="en-US" dirty="0" err="1"/>
              <a:t>Habilidades</a:t>
            </a:r>
            <a:endParaRPr lang="en-US" dirty="0"/>
          </a:p>
        </p:txBody>
      </p:sp>
      <p:sp>
        <p:nvSpPr>
          <p:cNvPr id="7" name="Text Placeholder 6"/>
          <p:cNvSpPr>
            <a:spLocks noGrp="1"/>
          </p:cNvSpPr>
          <p:nvPr>
            <p:ph type="body" sz="half" idx="1"/>
          </p:nvPr>
        </p:nvSpPr>
        <p:spPr/>
        <p:txBody>
          <a:bodyPr/>
          <a:lstStyle/>
          <a:p>
            <a:pPr marL="0" indent="0">
              <a:buNone/>
            </a:pPr>
            <a:r>
              <a:rPr lang="es-MX" dirty="0"/>
              <a:t>“Una mujer, especialmente aquella que tiene cierto conocimiento, tendrá que ocultarlo lo mejor posible</a:t>
            </a:r>
            <a:r>
              <a:rPr lang="en-US" dirty="0"/>
              <a:t>.”</a:t>
            </a:r>
          </a:p>
          <a:p>
            <a:pPr marL="0" indent="0">
              <a:buNone/>
            </a:pPr>
            <a:r>
              <a:rPr lang="en-US" dirty="0"/>
              <a:t>Jane Austen, </a:t>
            </a:r>
            <a:r>
              <a:rPr lang="en-US" dirty="0" err="1"/>
              <a:t>abadía</a:t>
            </a:r>
            <a:r>
              <a:rPr lang="en-US" dirty="0"/>
              <a:t> de Northanger</a:t>
            </a:r>
          </a:p>
        </p:txBody>
      </p:sp>
      <p:pic>
        <p:nvPicPr>
          <p:cNvPr id="9" name="Content Placeholder 8"/>
          <p:cNvPicPr>
            <a:picLocks noGrp="1" noChangeAspect="1"/>
          </p:cNvPicPr>
          <p:nvPr>
            <p:ph sz="half" idx="2"/>
          </p:nvPr>
        </p:nvPicPr>
        <p:blipFill>
          <a:blip r:embed="rId2"/>
          <a:stretch>
            <a:fillRect/>
          </a:stretch>
        </p:blipFill>
        <p:spPr>
          <a:xfrm>
            <a:off x="4834485" y="1600200"/>
            <a:ext cx="3538728" cy="4368800"/>
          </a:xfrm>
        </p:spPr>
      </p:pic>
      <p:sp>
        <p:nvSpPr>
          <p:cNvPr id="6" name="Rectangle 1"/>
          <p:cNvSpPr>
            <a:spLocks noChangeArrowheads="1"/>
          </p:cNvSpPr>
          <p:nvPr/>
        </p:nvSpPr>
        <p:spPr bwMode="auto">
          <a:xfrm>
            <a:off x="6007100" y="2169467"/>
            <a:ext cx="205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600" b="0" i="0" u="none" strike="noStrike" cap="none" normalizeH="0" baseline="0" dirty="0">
                <a:ln>
                  <a:noFill/>
                </a:ln>
                <a:solidFill>
                  <a:srgbClr val="000000"/>
                </a:solidFill>
                <a:effectLst/>
                <a:latin typeface="Arial" charset="0"/>
                <a:ea typeface="-webkit-standard" charset="0"/>
              </a:rPr>
              <a:t> </a:t>
            </a:r>
            <a:br>
              <a:rPr kumimoji="0" lang="x-none" altLang="x-none" sz="600" b="0" i="0" u="none" strike="noStrike" cap="none" normalizeH="0" baseline="0" dirty="0">
                <a:ln>
                  <a:noFill/>
                </a:ln>
                <a:solidFill>
                  <a:srgbClr val="000000"/>
                </a:solidFill>
                <a:effectLst/>
                <a:latin typeface="Arial" charset="0"/>
                <a:ea typeface="-webkit-standard" charset="0"/>
              </a:rPr>
            </a:br>
            <a:endParaRPr kumimoji="0" lang="x-none" altLang="x-none"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01722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Síndrome</a:t>
            </a:r>
            <a:r>
              <a:rPr lang="en-US" dirty="0"/>
              <a:t> del Impostor</a:t>
            </a:r>
          </a:p>
        </p:txBody>
      </p:sp>
      <p:sp>
        <p:nvSpPr>
          <p:cNvPr id="3" name="Text Placeholder 2"/>
          <p:cNvSpPr>
            <a:spLocks noGrp="1"/>
          </p:cNvSpPr>
          <p:nvPr>
            <p:ph type="body" sz="half" idx="1"/>
          </p:nvPr>
        </p:nvSpPr>
        <p:spPr>
          <a:xfrm>
            <a:off x="241300" y="1417638"/>
            <a:ext cx="4254500" cy="4894263"/>
          </a:xfrm>
        </p:spPr>
        <p:txBody>
          <a:bodyPr>
            <a:noAutofit/>
          </a:bodyPr>
          <a:lstStyle/>
          <a:p>
            <a:pPr marL="0" indent="0">
              <a:spcBef>
                <a:spcPts val="0"/>
              </a:spcBef>
              <a:buNone/>
            </a:pPr>
            <a:r>
              <a:rPr lang="es-MX" sz="2400" dirty="0"/>
              <a:t>Los hombres y las mujeres tienen diferencias y atribuciones distintas en cómo responden al éxito y al fracaso. Es más probable que los hombres atribuyan su éxito a factores personales (su capacidad, talento, esfuerzo) y fracaso a fuerzas externas. Las mujeres tienden a hacer lo contrario: atribuyen el éxito al tiempo o la suerte, y el fracaso a las deficiencias personales</a:t>
            </a:r>
            <a:r>
              <a:rPr lang="en-US" sz="2400" dirty="0"/>
              <a:t>.</a:t>
            </a:r>
          </a:p>
        </p:txBody>
      </p:sp>
      <p:sp>
        <p:nvSpPr>
          <p:cNvPr id="4" name="Content Placeholder 3"/>
          <p:cNvSpPr>
            <a:spLocks noGrp="1"/>
          </p:cNvSpPr>
          <p:nvPr>
            <p:ph sz="half" idx="2"/>
          </p:nvPr>
        </p:nvSpPr>
        <p:spPr>
          <a:xfrm>
            <a:off x="4648200" y="1417638"/>
            <a:ext cx="4394200" cy="5304709"/>
          </a:xfrm>
        </p:spPr>
        <p:txBody>
          <a:bodyPr>
            <a:noAutofit/>
          </a:bodyPr>
          <a:lstStyle/>
          <a:p>
            <a:r>
              <a:rPr lang="es-MX" dirty="0"/>
              <a:t>Tuve suerte</a:t>
            </a:r>
          </a:p>
          <a:p>
            <a:r>
              <a:rPr lang="es-MX" dirty="0"/>
              <a:t>Estaba en el lugar correcto en el momento adecuado</a:t>
            </a:r>
          </a:p>
          <a:p>
            <a:r>
              <a:rPr lang="es-MX" dirty="0"/>
              <a:t>Desviando cumplidos</a:t>
            </a:r>
          </a:p>
          <a:p>
            <a:pPr marL="0" indent="0">
              <a:buNone/>
            </a:pPr>
            <a:r>
              <a:rPr lang="es-MX" dirty="0"/>
              <a:t>Los niños dicen "gracias". Las chicas dan excusas para no agradecer a alguien por un cumplido</a:t>
            </a:r>
            <a:endParaRPr lang="en-US" dirty="0"/>
          </a:p>
        </p:txBody>
      </p:sp>
    </p:spTree>
    <p:extLst>
      <p:ext uri="{BB962C8B-B14F-4D97-AF65-F5344CB8AC3E}">
        <p14:creationId xmlns:p14="http://schemas.microsoft.com/office/powerpoint/2010/main" val="1344914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5"/>
          <p:cNvSpPr>
            <a:spLocks noChangeArrowheads="1"/>
          </p:cNvSpPr>
          <p:nvPr/>
        </p:nvSpPr>
        <p:spPr bwMode="auto">
          <a:xfrm>
            <a:off x="1828800" y="3333750"/>
            <a:ext cx="6400800" cy="1260475"/>
          </a:xfrm>
          <a:prstGeom prst="rect">
            <a:avLst/>
          </a:prstGeom>
          <a:noFill/>
          <a:ln w="9525">
            <a:noFill/>
            <a:miter lim="800000"/>
            <a:headEnd/>
            <a:tailEnd/>
          </a:ln>
        </p:spPr>
        <p:txBody>
          <a:bodyPr anchor="ctr">
            <a:prstTxWarp prst="textNoShape">
              <a:avLst/>
            </a:prstTxWarp>
            <a:spAutoFit/>
          </a:bodyPr>
          <a:lstStyle/>
          <a:p>
            <a:pPr>
              <a:spcBef>
                <a:spcPct val="20000"/>
              </a:spcBef>
            </a:pPr>
            <a:endParaRPr lang="en-US" sz="2400" i="0">
              <a:latin typeface="Century" charset="0"/>
            </a:endParaRPr>
          </a:p>
          <a:p>
            <a:pPr>
              <a:spcBef>
                <a:spcPct val="20000"/>
              </a:spcBef>
              <a:buFontTx/>
              <a:buChar char="-"/>
            </a:pPr>
            <a:endParaRPr lang="en-US" sz="2400" i="0">
              <a:latin typeface="Century" charset="0"/>
            </a:endParaRPr>
          </a:p>
          <a:p>
            <a:pPr>
              <a:spcBef>
                <a:spcPct val="20000"/>
              </a:spcBef>
            </a:pPr>
            <a:endParaRPr lang="en-US" sz="2000" b="1" i="0">
              <a:latin typeface="Century" charset="0"/>
            </a:endParaRPr>
          </a:p>
        </p:txBody>
      </p:sp>
      <p:sp>
        <p:nvSpPr>
          <p:cNvPr id="117763" name="Rectangle 6"/>
          <p:cNvSpPr>
            <a:spLocks noChangeArrowheads="1"/>
          </p:cNvSpPr>
          <p:nvPr/>
        </p:nvSpPr>
        <p:spPr bwMode="auto">
          <a:xfrm>
            <a:off x="914400" y="3421063"/>
            <a:ext cx="7213600" cy="560387"/>
          </a:xfrm>
          <a:prstGeom prst="rect">
            <a:avLst/>
          </a:prstGeom>
          <a:noFill/>
          <a:ln w="9525">
            <a:noFill/>
            <a:miter lim="800000"/>
            <a:headEnd/>
            <a:tailEnd/>
          </a:ln>
        </p:spPr>
        <p:txBody>
          <a:bodyPr anchor="ctr">
            <a:prstTxWarp prst="textNoShape">
              <a:avLst/>
            </a:prstTxWarp>
            <a:spAutoFit/>
          </a:bodyPr>
          <a:lstStyle/>
          <a:p>
            <a:pPr>
              <a:spcBef>
                <a:spcPct val="20000"/>
              </a:spcBef>
            </a:pPr>
            <a:endParaRPr lang="en-US" sz="1400" i="0">
              <a:solidFill>
                <a:srgbClr val="006600"/>
              </a:solidFill>
              <a:latin typeface="Baskerville Old Face" charset="0"/>
            </a:endParaRPr>
          </a:p>
          <a:p>
            <a:pPr>
              <a:spcBef>
                <a:spcPct val="20000"/>
              </a:spcBef>
              <a:buFontTx/>
              <a:buChar char="•"/>
            </a:pPr>
            <a:endParaRPr lang="en-US" sz="1400" i="0">
              <a:solidFill>
                <a:srgbClr val="006600"/>
              </a:solidFill>
              <a:latin typeface="Baskerville Old Face" charset="0"/>
            </a:endParaRPr>
          </a:p>
        </p:txBody>
      </p:sp>
      <p:sp>
        <p:nvSpPr>
          <p:cNvPr id="117764" name="Rectangle 7"/>
          <p:cNvSpPr>
            <a:spLocks noChangeArrowheads="1"/>
          </p:cNvSpPr>
          <p:nvPr/>
        </p:nvSpPr>
        <p:spPr bwMode="auto">
          <a:xfrm>
            <a:off x="165100" y="1587776"/>
            <a:ext cx="4775200" cy="4992136"/>
          </a:xfrm>
          <a:prstGeom prst="rect">
            <a:avLst/>
          </a:prstGeom>
          <a:noFill/>
          <a:ln w="9525">
            <a:noFill/>
            <a:miter lim="800000"/>
            <a:headEnd/>
            <a:tailEnd/>
          </a:ln>
        </p:spPr>
        <p:txBody>
          <a:bodyPr wrap="square" anchor="ctr">
            <a:prstTxWarp prst="textNoShape">
              <a:avLst/>
            </a:prstTxWarp>
            <a:spAutoFit/>
          </a:bodyPr>
          <a:lstStyle/>
          <a:p>
            <a:pPr marL="457200" indent="-457200">
              <a:spcBef>
                <a:spcPct val="20000"/>
              </a:spcBef>
              <a:buFont typeface="Arial"/>
              <a:buChar char="•"/>
            </a:pPr>
            <a:r>
              <a:rPr lang="es-MX" sz="3600" dirty="0"/>
              <a:t>El Príncipe Azul</a:t>
            </a:r>
            <a:br>
              <a:rPr lang="es-MX" sz="3600" dirty="0"/>
            </a:br>
            <a:r>
              <a:rPr lang="es-MX" sz="3600" dirty="0"/>
              <a:t>Mito y selección de parejas</a:t>
            </a:r>
          </a:p>
          <a:p>
            <a:pPr marL="457200" indent="-457200">
              <a:spcBef>
                <a:spcPct val="20000"/>
              </a:spcBef>
              <a:buFont typeface="Arial"/>
              <a:buChar char="•"/>
            </a:pPr>
            <a:r>
              <a:rPr lang="es-MX" sz="3600" dirty="0"/>
              <a:t>Diferentes Mensajes de Casa y Escuela</a:t>
            </a:r>
          </a:p>
          <a:p>
            <a:pPr marL="457200" indent="-457200">
              <a:spcBef>
                <a:spcPct val="20000"/>
              </a:spcBef>
              <a:buFont typeface="Arial"/>
              <a:buChar char="•"/>
            </a:pPr>
            <a:r>
              <a:rPr lang="es-MX" sz="3600" dirty="0"/>
              <a:t>Inseguridad en sí- misma, </a:t>
            </a:r>
            <a:r>
              <a:rPr lang="es-MX" sz="3600" dirty="0" err="1"/>
              <a:t>auto-crítica</a:t>
            </a:r>
            <a:r>
              <a:rPr lang="es-MX" sz="3600" dirty="0"/>
              <a:t>, y Comparaciones</a:t>
            </a:r>
          </a:p>
          <a:p>
            <a:pPr algn="ctr"/>
            <a:endParaRPr lang="en-US" sz="1600" dirty="0"/>
          </a:p>
        </p:txBody>
      </p:sp>
      <p:sp>
        <p:nvSpPr>
          <p:cNvPr id="117765" name="Rectangle 9"/>
          <p:cNvSpPr>
            <a:spLocks noChangeArrowheads="1"/>
          </p:cNvSpPr>
          <p:nvPr/>
        </p:nvSpPr>
        <p:spPr bwMode="auto">
          <a:xfrm>
            <a:off x="762000" y="186985"/>
            <a:ext cx="7924800" cy="1199061"/>
          </a:xfrm>
          <a:prstGeom prst="rect">
            <a:avLst/>
          </a:prstGeom>
          <a:noFill/>
          <a:ln w="9525">
            <a:noFill/>
            <a:miter lim="800000"/>
            <a:headEnd/>
            <a:tailEnd/>
          </a:ln>
        </p:spPr>
        <p:txBody>
          <a:bodyPr>
            <a:prstTxWarp prst="textNoShape">
              <a:avLst/>
            </a:prstTxWarp>
          </a:bodyPr>
          <a:lstStyle/>
          <a:p>
            <a:pPr algn="ctr">
              <a:spcBef>
                <a:spcPct val="0"/>
              </a:spcBef>
            </a:pPr>
            <a:r>
              <a:rPr lang="es-MX" sz="2800" b="1" dirty="0">
                <a:latin typeface="Century" charset="0"/>
              </a:rPr>
              <a:t>Factores Internos/Personales que enfrentan </a:t>
            </a:r>
          </a:p>
          <a:p>
            <a:pPr algn="ctr">
              <a:spcBef>
                <a:spcPct val="0"/>
              </a:spcBef>
            </a:pPr>
            <a:r>
              <a:rPr lang="es-MX" sz="2800" b="1" dirty="0">
                <a:latin typeface="Century" charset="0"/>
              </a:rPr>
              <a:t>las  Mujeres Talentosas </a:t>
            </a:r>
          </a:p>
        </p:txBody>
      </p:sp>
      <p:pic>
        <p:nvPicPr>
          <p:cNvPr id="2" name="Picture 1"/>
          <p:cNvPicPr>
            <a:picLocks noChangeAspect="1"/>
          </p:cNvPicPr>
          <p:nvPr/>
        </p:nvPicPr>
        <p:blipFill>
          <a:blip r:embed="rId3"/>
          <a:stretch>
            <a:fillRect/>
          </a:stretch>
        </p:blipFill>
        <p:spPr>
          <a:xfrm>
            <a:off x="5003800" y="1663700"/>
            <a:ext cx="3492500" cy="2324100"/>
          </a:xfrm>
          <a:prstGeom prst="rect">
            <a:avLst/>
          </a:prstGeom>
        </p:spPr>
      </p:pic>
      <p:pic>
        <p:nvPicPr>
          <p:cNvPr id="3" name="Picture 2"/>
          <p:cNvPicPr>
            <a:picLocks noChangeAspect="1"/>
          </p:cNvPicPr>
          <p:nvPr/>
        </p:nvPicPr>
        <p:blipFill>
          <a:blip r:embed="rId4"/>
          <a:stretch>
            <a:fillRect/>
          </a:stretch>
        </p:blipFill>
        <p:spPr>
          <a:xfrm>
            <a:off x="5524500" y="4398963"/>
            <a:ext cx="2921000" cy="204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7764">
                                            <p:txEl>
                                              <p:pRg st="0" end="0"/>
                                            </p:txEl>
                                          </p:spTgt>
                                        </p:tgtEl>
                                        <p:attrNameLst>
                                          <p:attrName>style.visibility</p:attrName>
                                        </p:attrNameLst>
                                      </p:cBhvr>
                                      <p:to>
                                        <p:strVal val="visible"/>
                                      </p:to>
                                    </p:set>
                                    <p:animEffect transition="in" filter="fade">
                                      <p:cBhvr>
                                        <p:cTn id="7" dur="2000"/>
                                        <p:tgtEl>
                                          <p:spTgt spid="117764">
                                            <p:txEl>
                                              <p:pRg st="0" end="0"/>
                                            </p:txEl>
                                          </p:spTgt>
                                        </p:tgtEl>
                                      </p:cBhvr>
                                    </p:animEffect>
                                    <p:anim calcmode="lin" valueType="num">
                                      <p:cBhvr>
                                        <p:cTn id="8" dur="2000" fill="hold"/>
                                        <p:tgtEl>
                                          <p:spTgt spid="11776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1776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17764">
                                            <p:txEl>
                                              <p:pRg st="1" end="1"/>
                                            </p:txEl>
                                          </p:spTgt>
                                        </p:tgtEl>
                                        <p:attrNameLst>
                                          <p:attrName>style.visibility</p:attrName>
                                        </p:attrNameLst>
                                      </p:cBhvr>
                                      <p:to>
                                        <p:strVal val="visible"/>
                                      </p:to>
                                    </p:set>
                                    <p:animEffect transition="in" filter="fade">
                                      <p:cBhvr>
                                        <p:cTn id="14" dur="2000"/>
                                        <p:tgtEl>
                                          <p:spTgt spid="117764">
                                            <p:txEl>
                                              <p:pRg st="1" end="1"/>
                                            </p:txEl>
                                          </p:spTgt>
                                        </p:tgtEl>
                                      </p:cBhvr>
                                    </p:animEffect>
                                    <p:anim calcmode="lin" valueType="num">
                                      <p:cBhvr>
                                        <p:cTn id="15" dur="2000" fill="hold"/>
                                        <p:tgtEl>
                                          <p:spTgt spid="117764">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1776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17764">
                                            <p:txEl>
                                              <p:pRg st="2" end="2"/>
                                            </p:txEl>
                                          </p:spTgt>
                                        </p:tgtEl>
                                        <p:attrNameLst>
                                          <p:attrName>style.visibility</p:attrName>
                                        </p:attrNameLst>
                                      </p:cBhvr>
                                      <p:to>
                                        <p:strVal val="visible"/>
                                      </p:to>
                                    </p:set>
                                    <p:animEffect transition="in" filter="fade">
                                      <p:cBhvr>
                                        <p:cTn id="21" dur="2000"/>
                                        <p:tgtEl>
                                          <p:spTgt spid="117764">
                                            <p:txEl>
                                              <p:pRg st="2" end="2"/>
                                            </p:txEl>
                                          </p:spTgt>
                                        </p:tgtEl>
                                      </p:cBhvr>
                                    </p:animEffect>
                                    <p:anim calcmode="lin" valueType="num">
                                      <p:cBhvr>
                                        <p:cTn id="22" dur="2000" fill="hold"/>
                                        <p:tgtEl>
                                          <p:spTgt spid="117764">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1776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17764">
                                            <p:txEl>
                                              <p:pRg st="0" end="0"/>
                                            </p:txEl>
                                          </p:spTgt>
                                        </p:tgtEl>
                                        <p:attrNameLst>
                                          <p:attrName>style.visibility</p:attrName>
                                        </p:attrNameLst>
                                      </p:cBhvr>
                                      <p:to>
                                        <p:strVal val="visible"/>
                                      </p:to>
                                    </p:set>
                                    <p:anim calcmode="lin" valueType="num">
                                      <p:cBhvr>
                                        <p:cTn id="28" dur="1000" fill="hold"/>
                                        <p:tgtEl>
                                          <p:spTgt spid="117764">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11776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11776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17764">
                                            <p:txEl>
                                              <p:pRg st="1" end="1"/>
                                            </p:txEl>
                                          </p:spTgt>
                                        </p:tgtEl>
                                        <p:attrNameLst>
                                          <p:attrName>style.visibility</p:attrName>
                                        </p:attrNameLst>
                                      </p:cBhvr>
                                      <p:to>
                                        <p:strVal val="visible"/>
                                      </p:to>
                                    </p:set>
                                    <p:anim calcmode="lin" valueType="num">
                                      <p:cBhvr>
                                        <p:cTn id="35" dur="1000" fill="hold"/>
                                        <p:tgtEl>
                                          <p:spTgt spid="117764">
                                            <p:txEl>
                                              <p:pRg st="1" end="1"/>
                                            </p:txEl>
                                          </p:spTgt>
                                        </p:tgtEl>
                                        <p:attrNameLst>
                                          <p:attrName>ppt_w</p:attrName>
                                        </p:attrNameLst>
                                      </p:cBhvr>
                                      <p:tavLst>
                                        <p:tav tm="0">
                                          <p:val>
                                            <p:strVal val="#ppt_w*0.70"/>
                                          </p:val>
                                        </p:tav>
                                        <p:tav tm="100000">
                                          <p:val>
                                            <p:strVal val="#ppt_w"/>
                                          </p:val>
                                        </p:tav>
                                      </p:tavLst>
                                    </p:anim>
                                    <p:anim calcmode="lin" valueType="num">
                                      <p:cBhvr>
                                        <p:cTn id="36" dur="1000" fill="hold"/>
                                        <p:tgtEl>
                                          <p:spTgt spid="117764">
                                            <p:txEl>
                                              <p:pRg st="1" end="1"/>
                                            </p:txEl>
                                          </p:spTgt>
                                        </p:tgtEl>
                                        <p:attrNameLst>
                                          <p:attrName>ppt_h</p:attrName>
                                        </p:attrNameLst>
                                      </p:cBhvr>
                                      <p:tavLst>
                                        <p:tav tm="0">
                                          <p:val>
                                            <p:strVal val="#ppt_h"/>
                                          </p:val>
                                        </p:tav>
                                        <p:tav tm="100000">
                                          <p:val>
                                            <p:strVal val="#ppt_h"/>
                                          </p:val>
                                        </p:tav>
                                      </p:tavLst>
                                    </p:anim>
                                    <p:animEffect transition="in" filter="fade">
                                      <p:cBhvr>
                                        <p:cTn id="37" dur="1000"/>
                                        <p:tgtEl>
                                          <p:spTgt spid="11776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7764">
                                            <p:txEl>
                                              <p:pRg st="2" end="2"/>
                                            </p:txEl>
                                          </p:spTgt>
                                        </p:tgtEl>
                                        <p:attrNameLst>
                                          <p:attrName>style.visibility</p:attrName>
                                        </p:attrNameLst>
                                      </p:cBhvr>
                                      <p:to>
                                        <p:strVal val="visible"/>
                                      </p:to>
                                    </p:set>
                                    <p:anim calcmode="lin" valueType="num">
                                      <p:cBhvr>
                                        <p:cTn id="42" dur="1000" fill="hold"/>
                                        <p:tgtEl>
                                          <p:spTgt spid="117764">
                                            <p:txEl>
                                              <p:pRg st="2" end="2"/>
                                            </p:txEl>
                                          </p:spTgt>
                                        </p:tgtEl>
                                        <p:attrNameLst>
                                          <p:attrName>ppt_w</p:attrName>
                                        </p:attrNameLst>
                                      </p:cBhvr>
                                      <p:tavLst>
                                        <p:tav tm="0">
                                          <p:val>
                                            <p:strVal val="#ppt_w*0.70"/>
                                          </p:val>
                                        </p:tav>
                                        <p:tav tm="100000">
                                          <p:val>
                                            <p:strVal val="#ppt_w"/>
                                          </p:val>
                                        </p:tav>
                                      </p:tavLst>
                                    </p:anim>
                                    <p:anim calcmode="lin" valueType="num">
                                      <p:cBhvr>
                                        <p:cTn id="43" dur="1000" fill="hold"/>
                                        <p:tgtEl>
                                          <p:spTgt spid="117764">
                                            <p:txEl>
                                              <p:pRg st="2" end="2"/>
                                            </p:txEl>
                                          </p:spTgt>
                                        </p:tgtEl>
                                        <p:attrNameLst>
                                          <p:attrName>ppt_h</p:attrName>
                                        </p:attrNameLst>
                                      </p:cBhvr>
                                      <p:tavLst>
                                        <p:tav tm="0">
                                          <p:val>
                                            <p:strVal val="#ppt_h"/>
                                          </p:val>
                                        </p:tav>
                                        <p:tav tm="100000">
                                          <p:val>
                                            <p:strVal val="#ppt_h"/>
                                          </p:val>
                                        </p:tav>
                                      </p:tavLst>
                                    </p:anim>
                                    <p:animEffect transition="in" filter="fade">
                                      <p:cBhvr>
                                        <p:cTn id="44" dur="1000"/>
                                        <p:tgtEl>
                                          <p:spTgt spid="11776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3"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
                                        <p:tgtEl>
                                          <p:spTgt spid="2"/>
                                        </p:tgtEl>
                                      </p:cBhvr>
                                    </p:animEffect>
                                    <p:anim calcmode="lin" valueType="num">
                                      <p:cBhvr>
                                        <p:cTn id="50" dur="400" fill="hold"/>
                                        <p:tgtEl>
                                          <p:spTgt spid="2"/>
                                        </p:tgtEl>
                                        <p:attrNameLst>
                                          <p:attrName>ppt_x</p:attrName>
                                        </p:attrNameLst>
                                      </p:cBhvr>
                                      <p:tavLst>
                                        <p:tav tm="0">
                                          <p:val>
                                            <p:strVal val="#ppt_x"/>
                                          </p:val>
                                        </p:tav>
                                        <p:tav tm="100000">
                                          <p:val>
                                            <p:strVal val="#ppt_x"/>
                                          </p:val>
                                        </p:tav>
                                      </p:tavLst>
                                    </p:anim>
                                    <p:anim calcmode="lin" valueType="num">
                                      <p:cBhvr>
                                        <p:cTn id="51" dur="400" fill="hold"/>
                                        <p:tgtEl>
                                          <p:spTgt spid="2"/>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9426"/>
            <a:ext cx="4200211" cy="1912402"/>
          </a:xfrm>
        </p:spPr>
        <p:txBody>
          <a:bodyPr>
            <a:normAutofit fontScale="90000"/>
          </a:bodyPr>
          <a:lstStyle/>
          <a:p>
            <a:r>
              <a:rPr lang="es-MX" sz="3600" dirty="0"/>
              <a:t>Inseguridad en sí- misma, </a:t>
            </a:r>
            <a:r>
              <a:rPr lang="es-MX" sz="3600" dirty="0" err="1"/>
              <a:t>auto-crítica</a:t>
            </a:r>
            <a:r>
              <a:rPr lang="es-MX" sz="3600" dirty="0"/>
              <a:t>, y Comparaciones</a:t>
            </a:r>
            <a:br>
              <a:rPr lang="en-US" dirty="0"/>
            </a:br>
            <a:endParaRPr lang="en-US" dirty="0"/>
          </a:p>
        </p:txBody>
      </p:sp>
      <p:sp>
        <p:nvSpPr>
          <p:cNvPr id="5" name="Text Placeholder 4"/>
          <p:cNvSpPr>
            <a:spLocks noGrp="1"/>
          </p:cNvSpPr>
          <p:nvPr>
            <p:ph type="body" sz="half" idx="2"/>
          </p:nvPr>
        </p:nvSpPr>
        <p:spPr>
          <a:xfrm>
            <a:off x="126999" y="1822976"/>
            <a:ext cx="3934281" cy="5035024"/>
          </a:xfrm>
        </p:spPr>
        <p:txBody>
          <a:bodyPr>
            <a:noAutofit/>
          </a:bodyPr>
          <a:lstStyle/>
          <a:p>
            <a:r>
              <a:rPr lang="es-MX" sz="2500" dirty="0"/>
              <a:t>Un informe interno de Hewlett Packard reportó que cuando los hombres solicitan un trabajo o una promoción, cumplen solo con el 60% de los requerimientos, pero que las mujeres solo aplican si cumplen con el 100% de los requisitos. Lo que en verdad limitó a las mujeres, no fue su capacidad real, sino la decisión de no intentarlo</a:t>
            </a:r>
            <a:r>
              <a:rPr lang="en-US" sz="2500" dirty="0"/>
              <a:t>.</a:t>
            </a:r>
          </a:p>
        </p:txBody>
      </p:sp>
      <p:pic>
        <p:nvPicPr>
          <p:cNvPr id="4" name="Content Placeholder 3"/>
          <p:cNvPicPr>
            <a:picLocks noGrp="1" noChangeAspect="1"/>
          </p:cNvPicPr>
          <p:nvPr>
            <p:ph idx="1"/>
          </p:nvPr>
        </p:nvPicPr>
        <p:blipFill>
          <a:blip r:embed="rId2"/>
          <a:stretch>
            <a:fillRect/>
          </a:stretch>
        </p:blipFill>
        <p:spPr>
          <a:xfrm>
            <a:off x="4076698" y="0"/>
            <a:ext cx="5067302" cy="3378200"/>
          </a:xfrm>
        </p:spPr>
      </p:pic>
      <p:pic>
        <p:nvPicPr>
          <p:cNvPr id="7" name="Picture 6"/>
          <p:cNvPicPr>
            <a:picLocks noChangeAspect="1"/>
          </p:cNvPicPr>
          <p:nvPr/>
        </p:nvPicPr>
        <p:blipFill>
          <a:blip r:embed="rId3"/>
          <a:stretch>
            <a:fillRect/>
          </a:stretch>
        </p:blipFill>
        <p:spPr>
          <a:xfrm>
            <a:off x="4076698" y="3378200"/>
            <a:ext cx="5082719" cy="3390900"/>
          </a:xfrm>
          <a:prstGeom prst="rect">
            <a:avLst/>
          </a:prstGeom>
        </p:spPr>
      </p:pic>
    </p:spTree>
    <p:extLst>
      <p:ext uri="{BB962C8B-B14F-4D97-AF65-F5344CB8AC3E}">
        <p14:creationId xmlns:p14="http://schemas.microsoft.com/office/powerpoint/2010/main" val="162725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5613"/>
            <a:ext cx="8229600" cy="1711907"/>
          </a:xfrm>
        </p:spPr>
        <p:txBody>
          <a:bodyPr>
            <a:normAutofit fontScale="90000"/>
          </a:bodyPr>
          <a:lstStyle/>
          <a:p>
            <a:r>
              <a:rPr lang="es-MX" dirty="0"/>
              <a:t>Cirugías mal practicadas de MGF llevaron a 50 niñas  al Hospital en Burkina Faso</a:t>
            </a:r>
            <a:r>
              <a:rPr lang="en-US" dirty="0"/>
              <a:t>, </a:t>
            </a:r>
            <a:r>
              <a:rPr lang="en-US" sz="2000" dirty="0"/>
              <a:t>BBC News, 9/17/2018</a:t>
            </a:r>
          </a:p>
        </p:txBody>
      </p:sp>
      <p:sp>
        <p:nvSpPr>
          <p:cNvPr id="7" name="Content Placeholder 6"/>
          <p:cNvSpPr>
            <a:spLocks noGrp="1"/>
          </p:cNvSpPr>
          <p:nvPr>
            <p:ph sz="half" idx="1"/>
          </p:nvPr>
        </p:nvSpPr>
        <p:spPr>
          <a:xfrm>
            <a:off x="457200" y="2097151"/>
            <a:ext cx="4038600" cy="4762500"/>
          </a:xfrm>
        </p:spPr>
        <p:txBody>
          <a:bodyPr>
            <a:normAutofit fontScale="62500" lnSpcReduction="20000"/>
          </a:bodyPr>
          <a:lstStyle/>
          <a:p>
            <a:pPr fontAlgn="base"/>
            <a:r>
              <a:rPr lang="es-MX" dirty="0"/>
              <a:t>No todas las niñas que se sometieron a la circuncisión han sido rastreadas, dijo la Ministra de Asuntos de la Mujer, Laurence Marshall </a:t>
            </a:r>
            <a:r>
              <a:rPr lang="es-MX" dirty="0" err="1"/>
              <a:t>Ilboudo</a:t>
            </a:r>
            <a:r>
              <a:rPr lang="es-MX" dirty="0"/>
              <a:t>. </a:t>
            </a:r>
          </a:p>
          <a:p>
            <a:pPr fontAlgn="base"/>
            <a:r>
              <a:rPr lang="es-MX" dirty="0"/>
              <a:t>Dos mujeres de 60 años, junto con los padres de algunas de las niñas que tenían tan solo 4 años de edad, fueron arrestadas</a:t>
            </a:r>
          </a:p>
          <a:p>
            <a:pPr fontAlgn="base"/>
            <a:r>
              <a:rPr lang="es-MX" dirty="0"/>
              <a:t>La MGF ha sido ilegal en Burkina Faso desde 1996.</a:t>
            </a:r>
          </a:p>
          <a:p>
            <a:pPr fontAlgn="base"/>
            <a:r>
              <a:rPr lang="es-MX" dirty="0"/>
              <a:t>Los delincuentes enfrentan hasta tres años en prisión. </a:t>
            </a:r>
          </a:p>
          <a:p>
            <a:pPr fontAlgn="base"/>
            <a:r>
              <a:rPr lang="es-MX" dirty="0"/>
              <a:t>Alrededor de las tres cuartas partes de las mujeres y las niñas en Burkina Faso han sido sometidas a circuncisión, pero solo el 9% está a favor de la práctica, según la agencia de la ONU para la infancia Unicef</a:t>
            </a:r>
            <a:r>
              <a:rPr lang="en-US" dirty="0"/>
              <a:t>.</a:t>
            </a:r>
          </a:p>
          <a:p>
            <a:endParaRPr lang="en-US" dirty="0"/>
          </a:p>
        </p:txBody>
      </p:sp>
      <p:pic>
        <p:nvPicPr>
          <p:cNvPr id="9" name="Content Placeholder 8"/>
          <p:cNvPicPr>
            <a:picLocks noGrp="1" noChangeAspect="1"/>
          </p:cNvPicPr>
          <p:nvPr>
            <p:ph sz="half" idx="2"/>
          </p:nvPr>
        </p:nvPicPr>
        <p:blipFill>
          <a:blip r:embed="rId2"/>
          <a:stretch>
            <a:fillRect/>
          </a:stretch>
        </p:blipFill>
        <p:spPr>
          <a:xfrm>
            <a:off x="4667831" y="1910870"/>
            <a:ext cx="4038600" cy="2270182"/>
          </a:xfrm>
        </p:spPr>
      </p:pic>
      <p:sp>
        <p:nvSpPr>
          <p:cNvPr id="10" name="TextBox 9"/>
          <p:cNvSpPr txBox="1"/>
          <p:nvPr/>
        </p:nvSpPr>
        <p:spPr>
          <a:xfrm>
            <a:off x="4677771" y="4254462"/>
            <a:ext cx="4272968" cy="2554545"/>
          </a:xfrm>
          <a:prstGeom prst="rect">
            <a:avLst/>
          </a:prstGeom>
          <a:noFill/>
        </p:spPr>
        <p:txBody>
          <a:bodyPr wrap="square" rtlCol="0">
            <a:spAutoFit/>
          </a:bodyPr>
          <a:lstStyle/>
          <a:p>
            <a:pPr fontAlgn="base"/>
            <a:r>
              <a:rPr lang="es-MX" sz="2000" dirty="0"/>
              <a:t>Un estimado de tres millones de niñas y mujeres en todo el mundo están en riesgo cada año. Se estima que aproximadamente 125 millones de víctimas viven con las consecuencias. Se realiza comúnmente en niñas pequeñas, a menudo entre la infancia y la edad de 15 años</a:t>
            </a:r>
            <a:endParaRPr lang="en-US" sz="2000" dirty="0"/>
          </a:p>
        </p:txBody>
      </p:sp>
    </p:spTree>
    <p:extLst>
      <p:ext uri="{BB962C8B-B14F-4D97-AF65-F5344CB8AC3E}">
        <p14:creationId xmlns:p14="http://schemas.microsoft.com/office/powerpoint/2010/main" val="1131466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250" y="141779"/>
            <a:ext cx="9486900" cy="937721"/>
          </a:xfrm>
        </p:spPr>
        <p:txBody>
          <a:bodyPr>
            <a:normAutofit fontScale="90000"/>
          </a:bodyPr>
          <a:lstStyle/>
          <a:p>
            <a:r>
              <a:rPr lang="en-US" sz="2800" dirty="0"/>
              <a:t>Carter AJ, Croft A, Lukas D, </a:t>
            </a:r>
            <a:r>
              <a:rPr lang="en-US" sz="2800" dirty="0" err="1"/>
              <a:t>Sandstrom</a:t>
            </a:r>
            <a:r>
              <a:rPr lang="en-US" sz="2800" dirty="0"/>
              <a:t> GM</a:t>
            </a:r>
            <a:br>
              <a:rPr lang="en-US" sz="2800" dirty="0"/>
            </a:br>
            <a:r>
              <a:rPr lang="en-US" sz="2800" dirty="0"/>
              <a:t>(2018)</a:t>
            </a:r>
            <a:br>
              <a:rPr lang="en-US" sz="2800" dirty="0"/>
            </a:br>
            <a:endParaRPr lang="en-US" sz="2800" dirty="0"/>
          </a:p>
        </p:txBody>
      </p:sp>
      <p:sp>
        <p:nvSpPr>
          <p:cNvPr id="6" name="Text Placeholder 5"/>
          <p:cNvSpPr>
            <a:spLocks noGrp="1"/>
          </p:cNvSpPr>
          <p:nvPr>
            <p:ph type="body" sz="half" idx="1"/>
          </p:nvPr>
        </p:nvSpPr>
        <p:spPr>
          <a:xfrm>
            <a:off x="127000" y="952500"/>
            <a:ext cx="4368800" cy="5173663"/>
          </a:xfrm>
        </p:spPr>
        <p:txBody>
          <a:bodyPr>
            <a:normAutofit fontScale="62500" lnSpcReduction="20000"/>
          </a:bodyPr>
          <a:lstStyle/>
          <a:p>
            <a:pPr marL="0" indent="0">
              <a:buNone/>
            </a:pPr>
            <a:br>
              <a:rPr lang="en-US" sz="4000" dirty="0"/>
            </a:br>
            <a:r>
              <a:rPr lang="es-MX" sz="4000" dirty="0"/>
              <a:t>La presencia de las mujeres en los seminarios académicos: las mujeres hacen menos preguntas que los hombres</a:t>
            </a:r>
            <a:r>
              <a:rPr lang="en-US" sz="4000" dirty="0"/>
              <a:t>. </a:t>
            </a:r>
          </a:p>
          <a:p>
            <a:pPr marL="0" indent="0">
              <a:buNone/>
            </a:pPr>
            <a:br>
              <a:rPr lang="en-US" dirty="0"/>
            </a:br>
            <a:r>
              <a:rPr lang="es-MX" sz="3400" dirty="0"/>
              <a:t>Las mujeres participan 2.5 veces menos  que los hombres al hacer preguntas en los seminarios académicos, según un </a:t>
            </a:r>
            <a:r>
              <a:rPr lang="es-MX" sz="3400" u="sng" dirty="0"/>
              <a:t>nuevo estudio</a:t>
            </a:r>
            <a:r>
              <a:rPr lang="es-MX" sz="3400" dirty="0"/>
              <a:t> basado en 250 charlas de 35 instituciones alrededor de 10 países. El estudio también consideró las respuestas a las encuestas de unos 600 académicos en diferentes campos en 20 países</a:t>
            </a:r>
            <a:r>
              <a:rPr lang="en-US" sz="3400" dirty="0"/>
              <a:t>.</a:t>
            </a:r>
          </a:p>
        </p:txBody>
      </p:sp>
      <p:sp>
        <p:nvSpPr>
          <p:cNvPr id="7" name="Content Placeholder 6"/>
          <p:cNvSpPr>
            <a:spLocks noGrp="1"/>
          </p:cNvSpPr>
          <p:nvPr>
            <p:ph sz="half" idx="2"/>
          </p:nvPr>
        </p:nvSpPr>
        <p:spPr>
          <a:xfrm>
            <a:off x="4495800" y="952500"/>
            <a:ext cx="4533900" cy="5763721"/>
          </a:xfrm>
        </p:spPr>
        <p:txBody>
          <a:bodyPr>
            <a:noAutofit/>
          </a:bodyPr>
          <a:lstStyle/>
          <a:p>
            <a:pPr marL="0" indent="0">
              <a:buNone/>
            </a:pPr>
            <a:r>
              <a:rPr lang="es-MX" sz="2200" dirty="0"/>
              <a:t>Al encuestar a más de 600 académicos en 20 países, resultó que las mujeres hicieron menos preguntas al final de los seminarios, en comparación con los hombres. Este resultado fue respaldado por datos de observación de casi 250 seminarios en 10 países: los miembros de las audiencias femeninas hicieron proporcionalmente menos preguntas que los miembros de las audiencias masculinas. Cuando se les preguntó por qué no hacían preguntas cuando lo deseaban, las mujeres, más que los hombres, respaldaban los factores internos (por ejemplo, que no tenían el valor de preguntar)</a:t>
            </a:r>
            <a:r>
              <a:rPr lang="en-US" sz="2200" dirty="0"/>
              <a:t>. </a:t>
            </a:r>
          </a:p>
        </p:txBody>
      </p:sp>
    </p:spTree>
    <p:extLst>
      <p:ext uri="{BB962C8B-B14F-4D97-AF65-F5344CB8AC3E}">
        <p14:creationId xmlns:p14="http://schemas.microsoft.com/office/powerpoint/2010/main" val="1672107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Auto-</a:t>
            </a:r>
            <a:r>
              <a:rPr lang="en-US" sz="3600" dirty="0" err="1"/>
              <a:t>estima</a:t>
            </a:r>
            <a:br>
              <a:rPr lang="en-US" sz="3600" dirty="0"/>
            </a:br>
            <a:r>
              <a:rPr lang="en-US" sz="3600" dirty="0" err="1"/>
              <a:t>en</a:t>
            </a:r>
            <a:r>
              <a:rPr lang="en-US" sz="3600" dirty="0"/>
              <a:t> </a:t>
            </a:r>
            <a:r>
              <a:rPr lang="en-US" sz="3600" dirty="0" err="1"/>
              <a:t>Mujeres</a:t>
            </a:r>
            <a:endParaRPr lang="en-US" sz="3600" dirty="0"/>
          </a:p>
        </p:txBody>
      </p:sp>
      <p:sp>
        <p:nvSpPr>
          <p:cNvPr id="3" name="Content Placeholder 2"/>
          <p:cNvSpPr>
            <a:spLocks noGrp="1"/>
          </p:cNvSpPr>
          <p:nvPr>
            <p:ph idx="1"/>
          </p:nvPr>
        </p:nvSpPr>
        <p:spPr/>
        <p:txBody>
          <a:bodyPr>
            <a:normAutofit/>
          </a:bodyPr>
          <a:lstStyle/>
          <a:p>
            <a:endParaRPr lang="en-US" dirty="0"/>
          </a:p>
        </p:txBody>
      </p:sp>
      <p:sp>
        <p:nvSpPr>
          <p:cNvPr id="4" name="Text Placeholder 3"/>
          <p:cNvSpPr>
            <a:spLocks noGrp="1"/>
          </p:cNvSpPr>
          <p:nvPr>
            <p:ph type="body" sz="half" idx="2"/>
          </p:nvPr>
        </p:nvSpPr>
        <p:spPr>
          <a:xfrm>
            <a:off x="127000" y="1435100"/>
            <a:ext cx="3338513" cy="5334000"/>
          </a:xfrm>
        </p:spPr>
        <p:txBody>
          <a:bodyPr>
            <a:normAutofit fontScale="55000" lnSpcReduction="20000"/>
          </a:bodyPr>
          <a:lstStyle/>
          <a:p>
            <a:r>
              <a:rPr lang="es-MX" sz="3800" dirty="0"/>
              <a:t>Se analizaron datos de más de 985,000 hombres y mujeres en 48 países, desde Noruega hasta Nueva Zelanda, desde Kuwait hasta Corea del Sur, pidiéndoles que calificaran la frase: "Me veo como alguien que tiene estudios de alta autoestima"</a:t>
            </a:r>
            <a:endParaRPr lang="en-US" sz="3800" dirty="0"/>
          </a:p>
          <a:p>
            <a:endParaRPr lang="en-US" sz="3800" dirty="0"/>
          </a:p>
          <a:p>
            <a:r>
              <a:rPr lang="es-MX" sz="3800" dirty="0"/>
              <a:t>En todos los ámbitos, independientemente de la cultura o el país, los hombres tienen una mayor autoestima que las mujeres. La magnitud es la más grande en las sociedades más educadas</a:t>
            </a:r>
            <a:r>
              <a:rPr lang="en-US" sz="3800" dirty="0"/>
              <a:t>. </a:t>
            </a:r>
          </a:p>
          <a:p>
            <a:r>
              <a:rPr lang="en-US" sz="3800" dirty="0" err="1"/>
              <a:t>Wiebke</a:t>
            </a:r>
            <a:r>
              <a:rPr lang="en-US" sz="3800" dirty="0"/>
              <a:t> </a:t>
            </a:r>
            <a:r>
              <a:rPr lang="en-US" sz="3800" dirty="0" err="1"/>
              <a:t>Bleidorn</a:t>
            </a:r>
            <a:r>
              <a:rPr lang="en-US" sz="3800" dirty="0"/>
              <a:t>, Ph.D.</a:t>
            </a:r>
          </a:p>
          <a:p>
            <a:endParaRPr lang="en-US" dirty="0"/>
          </a:p>
        </p:txBody>
      </p:sp>
      <p:pic>
        <p:nvPicPr>
          <p:cNvPr id="5" name="Picture 4"/>
          <p:cNvPicPr>
            <a:picLocks noChangeAspect="1"/>
          </p:cNvPicPr>
          <p:nvPr/>
        </p:nvPicPr>
        <p:blipFill>
          <a:blip r:embed="rId2"/>
          <a:stretch>
            <a:fillRect/>
          </a:stretch>
        </p:blipFill>
        <p:spPr>
          <a:xfrm>
            <a:off x="3670300" y="273050"/>
            <a:ext cx="9144000" cy="6080760"/>
          </a:xfrm>
          <a:prstGeom prst="rect">
            <a:avLst/>
          </a:prstGeom>
        </p:spPr>
      </p:pic>
    </p:spTree>
    <p:extLst>
      <p:ext uri="{BB962C8B-B14F-4D97-AF65-F5344CB8AC3E}">
        <p14:creationId xmlns:p14="http://schemas.microsoft.com/office/powerpoint/2010/main" val="572926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D5C4E25-5F08-4314-80E7-8C8F6555D2FC}"/>
              </a:ext>
            </a:extLst>
          </p:cNvPr>
          <p:cNvSpPr>
            <a:spLocks noGrp="1" noChangeArrowheads="1"/>
          </p:cNvSpPr>
          <p:nvPr>
            <p:ph type="title"/>
          </p:nvPr>
        </p:nvSpPr>
        <p:spPr>
          <a:xfrm>
            <a:off x="266700" y="273050"/>
            <a:ext cx="6565900" cy="1162050"/>
          </a:xfrm>
        </p:spPr>
        <p:txBody>
          <a:bodyPr/>
          <a:lstStyle/>
          <a:p>
            <a:r>
              <a:rPr lang="en-US" altLang="es-MX" sz="4800" dirty="0" err="1"/>
              <a:t>Teorías</a:t>
            </a:r>
            <a:r>
              <a:rPr lang="en-US" altLang="es-MX" sz="4800" dirty="0"/>
              <a:t> </a:t>
            </a:r>
            <a:r>
              <a:rPr lang="en-US" altLang="es-MX" sz="4800" dirty="0" err="1"/>
              <a:t>según</a:t>
            </a:r>
            <a:r>
              <a:rPr lang="en-US" altLang="es-MX" sz="4800" dirty="0"/>
              <a:t> Reis</a:t>
            </a:r>
          </a:p>
        </p:txBody>
      </p:sp>
      <p:sp>
        <p:nvSpPr>
          <p:cNvPr id="3" name="Content Placeholder 2">
            <a:extLst>
              <a:ext uri="{FF2B5EF4-FFF2-40B4-BE49-F238E27FC236}">
                <a16:creationId xmlns:a16="http://schemas.microsoft.com/office/drawing/2014/main" id="{D0A369CA-2C64-4ED0-8E9F-D05FE6871775}"/>
              </a:ext>
            </a:extLst>
          </p:cNvPr>
          <p:cNvSpPr>
            <a:spLocks noGrp="1"/>
          </p:cNvSpPr>
          <p:nvPr>
            <p:ph idx="1"/>
          </p:nvPr>
        </p:nvSpPr>
        <p:spPr/>
        <p:txBody>
          <a:bodyPr rtlCol="0">
            <a:normAutofit/>
          </a:bodyPr>
          <a:lstStyle/>
          <a:p>
            <a:pPr marL="0" indent="0" defTabSz="914400" fontAlgn="auto">
              <a:spcBef>
                <a:spcPts val="0"/>
              </a:spcBef>
              <a:spcAft>
                <a:spcPts val="0"/>
              </a:spcAft>
              <a:buFontTx/>
              <a:buNone/>
              <a:defRPr/>
            </a:pPr>
            <a:endParaRPr lang="en-US" dirty="0"/>
          </a:p>
          <a:p>
            <a:pPr marL="0" indent="0" defTabSz="914400" fontAlgn="auto">
              <a:spcBef>
                <a:spcPts val="0"/>
              </a:spcBef>
              <a:spcAft>
                <a:spcPts val="0"/>
              </a:spcAft>
              <a:buFontTx/>
              <a:buNone/>
              <a:defRPr/>
            </a:pPr>
            <a:endParaRPr lang="en-US" dirty="0"/>
          </a:p>
          <a:p>
            <a:pPr marL="0" indent="0" defTabSz="914400" fontAlgn="auto">
              <a:spcBef>
                <a:spcPts val="0"/>
              </a:spcBef>
              <a:spcAft>
                <a:spcPts val="0"/>
              </a:spcAft>
              <a:buFontTx/>
              <a:buNone/>
              <a:defRPr/>
            </a:pPr>
            <a:endParaRPr lang="en-US" dirty="0"/>
          </a:p>
          <a:p>
            <a:pPr marL="514350" indent="-514350" defTabSz="914400" fontAlgn="auto">
              <a:spcBef>
                <a:spcPts val="0"/>
              </a:spcBef>
              <a:spcAft>
                <a:spcPts val="0"/>
              </a:spcAft>
              <a:buFont typeface="+mj-lt"/>
              <a:buAutoNum type="arabicPeriod"/>
              <a:defRPr/>
            </a:pPr>
            <a:r>
              <a:rPr lang="es-MX" dirty="0"/>
              <a:t>La Consolidación del Talento en las Mujeres</a:t>
            </a:r>
            <a:endParaRPr lang="en-US" dirty="0"/>
          </a:p>
          <a:p>
            <a:pPr marL="514350" indent="-514350" defTabSz="914400" fontAlgn="auto">
              <a:spcBef>
                <a:spcPts val="0"/>
              </a:spcBef>
              <a:spcAft>
                <a:spcPts val="0"/>
              </a:spcAft>
              <a:buFont typeface="+mj-lt"/>
              <a:buAutoNum type="arabicPeriod"/>
              <a:defRPr/>
            </a:pPr>
            <a:endParaRPr lang="en-US" dirty="0"/>
          </a:p>
          <a:p>
            <a:pPr marL="514350" indent="-514350" defTabSz="914400" fontAlgn="auto">
              <a:spcBef>
                <a:spcPts val="0"/>
              </a:spcBef>
              <a:spcAft>
                <a:spcPts val="0"/>
              </a:spcAft>
              <a:buFont typeface="+mj-lt"/>
              <a:buAutoNum type="arabicPeriod"/>
              <a:defRPr/>
            </a:pPr>
            <a:r>
              <a:rPr lang="es-MX" dirty="0"/>
              <a:t>La Diversificación de la Creatividad en las Mujer </a:t>
            </a:r>
            <a:endParaRPr lang="en-US" dirty="0"/>
          </a:p>
        </p:txBody>
      </p:sp>
      <p:sp>
        <p:nvSpPr>
          <p:cNvPr id="94212" name="Text Placeholder 3">
            <a:extLst>
              <a:ext uri="{FF2B5EF4-FFF2-40B4-BE49-F238E27FC236}">
                <a16:creationId xmlns:a16="http://schemas.microsoft.com/office/drawing/2014/main" id="{0AC0DE8E-2D7D-48AC-81DE-CA94E989F629}"/>
              </a:ext>
            </a:extLst>
          </p:cNvPr>
          <p:cNvSpPr>
            <a:spLocks noGrp="1" noChangeArrowheads="1"/>
          </p:cNvSpPr>
          <p:nvPr>
            <p:ph type="body" sz="half" idx="2"/>
          </p:nvPr>
        </p:nvSpPr>
        <p:spPr/>
        <p:txBody>
          <a:bodyPr/>
          <a:lstStyle/>
          <a:p>
            <a:endParaRPr lang="es-MX" altLang="es-MX"/>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10"/>
          <p:cNvSpPr>
            <a:spLocks noChangeArrowheads="1"/>
          </p:cNvSpPr>
          <p:nvPr/>
        </p:nvSpPr>
        <p:spPr bwMode="auto">
          <a:xfrm flipV="1">
            <a:off x="406400" y="715466"/>
            <a:ext cx="3149600" cy="969403"/>
          </a:xfrm>
          <a:prstGeom prst="upArrowCallout">
            <a:avLst>
              <a:gd name="adj1" fmla="val 77687"/>
              <a:gd name="adj2" fmla="val 59259"/>
              <a:gd name="adj3" fmla="val 22488"/>
              <a:gd name="adj4" fmla="val 63757"/>
            </a:avLst>
          </a:prstGeom>
          <a:solidFill>
            <a:srgbClr val="F2E596"/>
          </a:solidFill>
          <a:ln w="3175" cap="flat" cmpd="sng" algn="ctr">
            <a:solidFill>
              <a:schemeClr val="tx1"/>
            </a:solidFill>
            <a:prstDash val="solid"/>
            <a:miter lim="800000"/>
            <a:headEnd type="none" w="med" len="med"/>
            <a:tailEnd type="none" w="med" len="med"/>
          </a:ln>
          <a:effectLst/>
        </p:spPr>
        <p:txBody>
          <a:bodyPr wrap="none" anchor="ctr">
            <a:prstTxWarp prst="textNoShape">
              <a:avLst/>
            </a:prstTxWarp>
          </a:bodyPr>
          <a:lstStyle/>
          <a:p>
            <a:endParaRPr lang="en-US"/>
          </a:p>
        </p:txBody>
      </p:sp>
      <p:sp>
        <p:nvSpPr>
          <p:cNvPr id="23" name="AutoShape 10"/>
          <p:cNvSpPr>
            <a:spLocks noChangeArrowheads="1"/>
          </p:cNvSpPr>
          <p:nvPr/>
        </p:nvSpPr>
        <p:spPr bwMode="auto">
          <a:xfrm flipV="1">
            <a:off x="366207" y="1796511"/>
            <a:ext cx="3310465" cy="1403880"/>
          </a:xfrm>
          <a:prstGeom prst="upArrowCallout">
            <a:avLst>
              <a:gd name="adj1" fmla="val 77687"/>
              <a:gd name="adj2" fmla="val 59259"/>
              <a:gd name="adj3" fmla="val 22488"/>
              <a:gd name="adj4" fmla="val 63757"/>
            </a:avLst>
          </a:prstGeom>
          <a:solidFill>
            <a:srgbClr val="F2E596"/>
          </a:solidFill>
          <a:ln w="3175" cap="flat" cmpd="sng" algn="ctr">
            <a:solidFill>
              <a:schemeClr val="tx1"/>
            </a:solidFill>
            <a:prstDash val="solid"/>
            <a:miter lim="800000"/>
            <a:headEnd type="none" w="med" len="med"/>
            <a:tailEnd type="none" w="med" len="med"/>
          </a:ln>
          <a:effectLst/>
        </p:spPr>
        <p:txBody>
          <a:bodyPr wrap="none" anchor="ctr">
            <a:prstTxWarp prst="textNoShape">
              <a:avLst/>
            </a:prstTxWarp>
          </a:bodyPr>
          <a:lstStyle/>
          <a:p>
            <a:endParaRPr lang="en-US"/>
          </a:p>
        </p:txBody>
      </p:sp>
      <p:sp>
        <p:nvSpPr>
          <p:cNvPr id="21" name="AutoShape 10"/>
          <p:cNvSpPr>
            <a:spLocks noChangeArrowheads="1"/>
          </p:cNvSpPr>
          <p:nvPr/>
        </p:nvSpPr>
        <p:spPr bwMode="auto">
          <a:xfrm>
            <a:off x="397919" y="4411693"/>
            <a:ext cx="3149600" cy="1123380"/>
          </a:xfrm>
          <a:prstGeom prst="upArrowCallout">
            <a:avLst>
              <a:gd name="adj1" fmla="val 77687"/>
              <a:gd name="adj2" fmla="val 59259"/>
              <a:gd name="adj3" fmla="val 22488"/>
              <a:gd name="adj4" fmla="val 63757"/>
            </a:avLst>
          </a:prstGeom>
          <a:solidFill>
            <a:srgbClr val="F2E596"/>
          </a:solidFill>
          <a:ln w="3175" cap="flat" cmpd="sng" algn="ctr">
            <a:solidFill>
              <a:schemeClr val="tx1"/>
            </a:solidFill>
            <a:prstDash val="solid"/>
            <a:miter lim="800000"/>
            <a:headEnd type="none" w="med" len="med"/>
            <a:tailEnd type="none" w="med" len="med"/>
          </a:ln>
          <a:effectLst/>
        </p:spPr>
        <p:txBody>
          <a:bodyPr wrap="none" anchor="ctr">
            <a:prstTxWarp prst="textNoShape">
              <a:avLst/>
            </a:prstTxWarp>
          </a:bodyPr>
          <a:lstStyle/>
          <a:p>
            <a:endParaRPr lang="en-US"/>
          </a:p>
        </p:txBody>
      </p:sp>
      <p:sp>
        <p:nvSpPr>
          <p:cNvPr id="128003" name="Text Box 3"/>
          <p:cNvSpPr txBox="1">
            <a:spLocks noChangeArrowheads="1"/>
          </p:cNvSpPr>
          <p:nvPr/>
        </p:nvSpPr>
        <p:spPr bwMode="auto">
          <a:xfrm>
            <a:off x="406400" y="698532"/>
            <a:ext cx="3149600" cy="646331"/>
          </a:xfrm>
          <a:prstGeom prst="rect">
            <a:avLst/>
          </a:prstGeom>
          <a:noFill/>
          <a:ln w="9525">
            <a:noFill/>
            <a:miter lim="800000"/>
            <a:headEnd/>
            <a:tailEnd/>
          </a:ln>
          <a:effectLst/>
        </p:spPr>
        <p:txBody>
          <a:bodyPr wrap="square">
            <a:prstTxWarp prst="textNoShape">
              <a:avLst/>
            </a:prstTxWarp>
            <a:spAutoFit/>
          </a:bodyPr>
          <a:lstStyle/>
          <a:p>
            <a:pPr algn="ctr" eaLnBrk="0" hangingPunct="0">
              <a:spcBef>
                <a:spcPct val="0"/>
              </a:spcBef>
            </a:pPr>
            <a:r>
              <a:rPr lang="es-MX" sz="1200" b="1" dirty="0">
                <a:effectLst>
                  <a:outerShdw blurRad="38100" dist="38100" dir="2700000" algn="tl">
                    <a:srgbClr val="FFFFFF"/>
                  </a:outerShdw>
                </a:effectLst>
                <a:latin typeface="Arial"/>
                <a:cs typeface="Arial"/>
              </a:rPr>
              <a:t>Inteligencia Arriba del Promedio/ Inteligencia Contextual/ Talentos Especiales</a:t>
            </a:r>
            <a:endParaRPr lang="en-US" sz="1200" b="1" i="0" dirty="0">
              <a:solidFill>
                <a:srgbClr val="CC66FF"/>
              </a:solidFill>
              <a:effectLst>
                <a:outerShdw blurRad="38100" dist="38100" dir="2700000" algn="tl">
                  <a:srgbClr val="000000"/>
                </a:outerShdw>
              </a:effectLst>
              <a:latin typeface="Arial"/>
              <a:cs typeface="Arial"/>
            </a:endParaRPr>
          </a:p>
        </p:txBody>
      </p:sp>
      <p:sp>
        <p:nvSpPr>
          <p:cNvPr id="128005" name="Rectangle 5"/>
          <p:cNvSpPr>
            <a:spLocks noChangeArrowheads="1"/>
          </p:cNvSpPr>
          <p:nvPr/>
        </p:nvSpPr>
        <p:spPr bwMode="auto">
          <a:xfrm>
            <a:off x="262465" y="3330536"/>
            <a:ext cx="3591970" cy="971550"/>
          </a:xfrm>
          <a:prstGeom prst="rect">
            <a:avLst/>
          </a:prstGeom>
          <a:solidFill>
            <a:schemeClr val="accent1">
              <a:lumMod val="20000"/>
              <a:lumOff val="80000"/>
            </a:schemeClr>
          </a:solidFill>
          <a:ln w="38100">
            <a:solidFill>
              <a:schemeClr val="tx1"/>
            </a:solidFill>
            <a:miter lim="800000"/>
            <a:headEnd/>
            <a:tailEnd/>
          </a:ln>
          <a:effectLst/>
        </p:spPr>
        <p:txBody>
          <a:bodyPr wrap="none" anchor="ctr">
            <a:prstTxWarp prst="textNoShape">
              <a:avLst/>
            </a:prstTxWarp>
          </a:bodyPr>
          <a:lstStyle/>
          <a:p>
            <a:endParaRPr lang="en-US"/>
          </a:p>
        </p:txBody>
      </p:sp>
      <p:sp>
        <p:nvSpPr>
          <p:cNvPr id="128006" name="Rectangle 6"/>
          <p:cNvSpPr>
            <a:spLocks noChangeArrowheads="1"/>
          </p:cNvSpPr>
          <p:nvPr/>
        </p:nvSpPr>
        <p:spPr bwMode="auto">
          <a:xfrm>
            <a:off x="304800" y="3336356"/>
            <a:ext cx="2428870" cy="904863"/>
          </a:xfrm>
          <a:prstGeom prst="rect">
            <a:avLst/>
          </a:prstGeom>
          <a:noFill/>
          <a:ln w="9525">
            <a:noFill/>
            <a:miter lim="800000"/>
            <a:headEnd/>
            <a:tailEnd/>
          </a:ln>
          <a:effectLst/>
        </p:spPr>
        <p:txBody>
          <a:bodyPr wrap="none">
            <a:prstTxWarp prst="textNoShape">
              <a:avLst/>
            </a:prstTxWarp>
            <a:spAutoFit/>
          </a:bodyPr>
          <a:lstStyle/>
          <a:p>
            <a:pPr eaLnBrk="0" hangingPunct="0">
              <a:spcBef>
                <a:spcPct val="0"/>
              </a:spcBef>
            </a:pPr>
            <a:r>
              <a:rPr lang="en-US" sz="1400" b="1" dirty="0" err="1">
                <a:effectLst>
                  <a:outerShdw blurRad="38100" dist="38100" dir="2700000" algn="tl">
                    <a:srgbClr val="FFFFFF"/>
                  </a:outerShdw>
                </a:effectLst>
                <a:latin typeface="Arial"/>
                <a:cs typeface="Arial"/>
              </a:rPr>
              <a:t>Creencia</a:t>
            </a:r>
            <a:r>
              <a:rPr lang="en-US" sz="1400" b="1" dirty="0">
                <a:effectLst>
                  <a:outerShdw blurRad="38100" dist="38100" dir="2700000" algn="tl">
                    <a:srgbClr val="FFFFFF"/>
                  </a:outerShdw>
                </a:effectLst>
                <a:latin typeface="Arial"/>
                <a:cs typeface="Arial"/>
              </a:rPr>
              <a:t> </a:t>
            </a:r>
            <a:r>
              <a:rPr lang="en-US" sz="1400" b="1" dirty="0" err="1">
                <a:effectLst>
                  <a:outerShdw blurRad="38100" dist="38100" dir="2700000" algn="tl">
                    <a:srgbClr val="FFFFFF"/>
                  </a:outerShdw>
                </a:effectLst>
                <a:latin typeface="Arial"/>
                <a:cs typeface="Arial"/>
              </a:rPr>
              <a:t>en</a:t>
            </a:r>
            <a:r>
              <a:rPr lang="en-US" sz="1400" b="1" dirty="0">
                <a:effectLst>
                  <a:outerShdw blurRad="38100" dist="38100" dir="2700000" algn="tl">
                    <a:srgbClr val="FFFFFF"/>
                  </a:outerShdw>
                </a:effectLst>
                <a:latin typeface="Arial"/>
                <a:cs typeface="Arial"/>
              </a:rPr>
              <a:t> el Ser</a:t>
            </a:r>
            <a:r>
              <a:rPr lang="en-US" b="1" i="0" dirty="0">
                <a:effectLst>
                  <a:outerShdw blurRad="38100" dist="38100" dir="2700000" algn="tl">
                    <a:srgbClr val="FFFFFF"/>
                  </a:outerShdw>
                </a:effectLst>
                <a:latin typeface="Arial"/>
                <a:cs typeface="Arial"/>
              </a:rPr>
              <a:t> </a:t>
            </a:r>
          </a:p>
          <a:p>
            <a:pPr eaLnBrk="0" hangingPunct="0">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n-US" sz="1200" dirty="0">
                <a:effectLst>
                  <a:outerShdw blurRad="38100" dist="38100" dir="2700000" algn="tl">
                    <a:srgbClr val="FFFFFF"/>
                  </a:outerShdw>
                </a:effectLst>
                <a:latin typeface="Arial"/>
                <a:cs typeface="Arial"/>
              </a:rPr>
              <a:t>Auto-</a:t>
            </a:r>
            <a:r>
              <a:rPr lang="en-US" sz="1200" dirty="0" err="1">
                <a:effectLst>
                  <a:outerShdw blurRad="38100" dist="38100" dir="2700000" algn="tl">
                    <a:srgbClr val="FFFFFF"/>
                  </a:outerShdw>
                </a:effectLst>
                <a:latin typeface="Arial"/>
                <a:cs typeface="Arial"/>
              </a:rPr>
              <a:t>Concepto</a:t>
            </a:r>
            <a:endParaRPr lang="en-US" sz="1200" i="0" dirty="0">
              <a:effectLst>
                <a:outerShdw blurRad="38100" dist="38100" dir="2700000" algn="tl">
                  <a:srgbClr val="FFFFFF"/>
                </a:outerShdw>
              </a:effectLst>
              <a:latin typeface="Arial"/>
              <a:cs typeface="Arial"/>
            </a:endParaRPr>
          </a:p>
          <a:p>
            <a:pPr eaLnBrk="0" hangingPunct="0">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n-US" sz="1200" dirty="0">
                <a:effectLst>
                  <a:outerShdw blurRad="38100" dist="38100" dir="2700000" algn="tl">
                    <a:srgbClr val="FFFFFF"/>
                  </a:outerShdw>
                </a:effectLst>
                <a:latin typeface="Arial"/>
                <a:cs typeface="Arial"/>
              </a:rPr>
              <a:t>Auto-</a:t>
            </a:r>
            <a:r>
              <a:rPr lang="en-US" sz="1200" dirty="0" err="1">
                <a:effectLst>
                  <a:outerShdw blurRad="38100" dist="38100" dir="2700000" algn="tl">
                    <a:srgbClr val="FFFFFF"/>
                  </a:outerShdw>
                </a:effectLst>
                <a:latin typeface="Arial"/>
                <a:cs typeface="Arial"/>
              </a:rPr>
              <a:t>estima</a:t>
            </a:r>
            <a:endParaRPr lang="en-US" sz="1200" i="0" dirty="0">
              <a:effectLst>
                <a:outerShdw blurRad="38100" dist="38100" dir="2700000" algn="tl">
                  <a:srgbClr val="FFFFFF"/>
                </a:outerShdw>
              </a:effectLst>
              <a:latin typeface="Arial"/>
              <a:cs typeface="Arial"/>
            </a:endParaRPr>
          </a:p>
          <a:p>
            <a:pPr eaLnBrk="0" hangingPunct="0">
              <a:lnSpc>
                <a:spcPct val="90000"/>
              </a:lnSpc>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s-MX" sz="1200" dirty="0">
                <a:effectLst>
                  <a:outerShdw blurRad="38100" dist="38100" dir="2700000" algn="tl">
                    <a:srgbClr val="FFFFFF"/>
                  </a:outerShdw>
                </a:effectLst>
                <a:latin typeface="Arial"/>
                <a:cs typeface="Arial"/>
              </a:rPr>
              <a:t>Sentido de propósito y destino</a:t>
            </a:r>
            <a:endParaRPr lang="en-US" b="1" i="0" dirty="0">
              <a:effectLst>
                <a:outerShdw blurRad="38100" dist="38100" dir="2700000" algn="tl">
                  <a:srgbClr val="FFFFFF"/>
                </a:outerShdw>
              </a:effectLst>
              <a:latin typeface="Arial"/>
              <a:cs typeface="Arial"/>
            </a:endParaRPr>
          </a:p>
        </p:txBody>
      </p:sp>
      <p:sp>
        <p:nvSpPr>
          <p:cNvPr id="128008" name="Rectangle 8"/>
          <p:cNvSpPr>
            <a:spLocks noChangeArrowheads="1"/>
          </p:cNvSpPr>
          <p:nvPr/>
        </p:nvSpPr>
        <p:spPr bwMode="auto">
          <a:xfrm>
            <a:off x="397925" y="4801648"/>
            <a:ext cx="3149600" cy="738664"/>
          </a:xfrm>
          <a:prstGeom prst="rect">
            <a:avLst/>
          </a:prstGeom>
          <a:noFill/>
          <a:ln w="9525">
            <a:noFill/>
            <a:miter lim="800000"/>
            <a:headEnd/>
            <a:tailEnd/>
          </a:ln>
          <a:effectLst/>
        </p:spPr>
        <p:txBody>
          <a:bodyPr wrap="square">
            <a:prstTxWarp prst="textNoShape">
              <a:avLst/>
            </a:prstTxWarp>
            <a:spAutoFit/>
          </a:bodyPr>
          <a:lstStyle/>
          <a:p>
            <a:pPr algn="ctr" eaLnBrk="0" hangingPunct="0">
              <a:spcBef>
                <a:spcPct val="0"/>
              </a:spcBef>
            </a:pPr>
            <a:r>
              <a:rPr lang="en-US" sz="1400" b="1" dirty="0">
                <a:effectLst>
                  <a:outerShdw blurRad="38100" dist="38100" dir="2700000" algn="tl">
                    <a:srgbClr val="FFFFFF"/>
                  </a:outerShdw>
                </a:effectLst>
                <a:latin typeface="Arial"/>
                <a:cs typeface="Arial"/>
              </a:rPr>
              <a:t> </a:t>
            </a:r>
            <a:r>
              <a:rPr lang="en-US" sz="1400" b="1" dirty="0" err="1">
                <a:effectLst>
                  <a:outerShdw blurRad="38100" dist="38100" dir="2700000" algn="tl">
                    <a:srgbClr val="FFFFFF"/>
                  </a:outerShdw>
                </a:effectLst>
                <a:latin typeface="Arial"/>
                <a:cs typeface="Arial"/>
              </a:rPr>
              <a:t>Factores</a:t>
            </a:r>
            <a:r>
              <a:rPr lang="en-US" sz="1400" b="1" dirty="0">
                <a:effectLst>
                  <a:outerShdw blurRad="38100" dist="38100" dir="2700000" algn="tl">
                    <a:srgbClr val="FFFFFF"/>
                  </a:outerShdw>
                </a:effectLst>
                <a:latin typeface="Arial"/>
                <a:cs typeface="Arial"/>
              </a:rPr>
              <a:t> del Medio </a:t>
            </a:r>
            <a:r>
              <a:rPr lang="en-US" sz="1400" b="1" dirty="0" err="1">
                <a:effectLst>
                  <a:outerShdw blurRad="38100" dist="38100" dir="2700000" algn="tl">
                    <a:srgbClr val="FFFFFF"/>
                  </a:outerShdw>
                </a:effectLst>
                <a:latin typeface="Arial"/>
                <a:cs typeface="Arial"/>
              </a:rPr>
              <a:t>Ambiente</a:t>
            </a:r>
            <a:endParaRPr lang="en-US" sz="1400" b="1" i="0" dirty="0">
              <a:effectLst>
                <a:outerShdw blurRad="38100" dist="38100" dir="2700000" algn="tl">
                  <a:srgbClr val="FFFFFF"/>
                </a:outerShdw>
              </a:effectLst>
              <a:latin typeface="Arial"/>
              <a:cs typeface="Arial"/>
            </a:endParaRPr>
          </a:p>
          <a:p>
            <a:pPr algn="ctr" eaLnBrk="0" hangingPunct="0">
              <a:spcBef>
                <a:spcPct val="0"/>
              </a:spcBef>
              <a:buFont typeface="Wingdings" charset="2"/>
              <a:buChar char="v"/>
            </a:pPr>
            <a:r>
              <a:rPr lang="en-US" sz="1400" i="0" dirty="0">
                <a:effectLst>
                  <a:outerShdw blurRad="38100" dist="38100" dir="2700000" algn="tl">
                    <a:srgbClr val="FFFFFF"/>
                  </a:outerShdw>
                </a:effectLst>
                <a:latin typeface="Arial"/>
                <a:cs typeface="Arial"/>
              </a:rPr>
              <a:t> </a:t>
            </a:r>
            <a:r>
              <a:rPr lang="es-MX" sz="1400" dirty="0">
                <a:effectLst>
                  <a:outerShdw blurRad="38100" dist="38100" dir="2700000" algn="tl">
                    <a:srgbClr val="FFFFFF"/>
                  </a:outerShdw>
                </a:effectLst>
                <a:latin typeface="Arial"/>
                <a:cs typeface="Arial"/>
              </a:rPr>
              <a:t>Apoyo de Familia y Amigos</a:t>
            </a:r>
            <a:endParaRPr lang="en-US" sz="1400" i="0" dirty="0">
              <a:effectLst>
                <a:outerShdw blurRad="38100" dist="38100" dir="2700000" algn="tl">
                  <a:srgbClr val="FFFFFF"/>
                </a:outerShdw>
              </a:effectLst>
              <a:latin typeface="Arial"/>
              <a:cs typeface="Arial"/>
            </a:endParaRPr>
          </a:p>
          <a:p>
            <a:pPr algn="ctr" eaLnBrk="0" hangingPunct="0">
              <a:spcBef>
                <a:spcPct val="0"/>
              </a:spcBef>
              <a:buFont typeface="Wingdings" charset="2"/>
              <a:buChar char="v"/>
            </a:pPr>
            <a:r>
              <a:rPr lang="en-US" sz="1400" i="0" dirty="0">
                <a:effectLst>
                  <a:outerShdw blurRad="38100" dist="38100" dir="2700000" algn="tl">
                    <a:srgbClr val="FFFFFF"/>
                  </a:outerShdw>
                </a:effectLst>
                <a:latin typeface="Arial"/>
                <a:cs typeface="Arial"/>
              </a:rPr>
              <a:t> </a:t>
            </a:r>
            <a:r>
              <a:rPr lang="en-US" sz="1400" dirty="0" err="1">
                <a:effectLst>
                  <a:outerShdw blurRad="38100" dist="38100" dir="2700000" algn="tl">
                    <a:srgbClr val="FFFFFF"/>
                  </a:outerShdw>
                </a:effectLst>
                <a:latin typeface="Arial"/>
                <a:cs typeface="Arial"/>
              </a:rPr>
              <a:t>Tiempo</a:t>
            </a:r>
            <a:r>
              <a:rPr lang="en-US" sz="1400" dirty="0">
                <a:effectLst>
                  <a:outerShdw blurRad="38100" dist="38100" dir="2700000" algn="tl">
                    <a:srgbClr val="FFFFFF"/>
                  </a:outerShdw>
                </a:effectLst>
                <a:latin typeface="Arial"/>
                <a:cs typeface="Arial"/>
              </a:rPr>
              <a:t> y </a:t>
            </a:r>
            <a:r>
              <a:rPr lang="en-US" sz="1400" dirty="0" err="1">
                <a:effectLst>
                  <a:outerShdw blurRad="38100" dist="38100" dir="2700000" algn="tl">
                    <a:srgbClr val="FFFFFF"/>
                  </a:outerShdw>
                </a:effectLst>
                <a:latin typeface="Arial"/>
                <a:cs typeface="Arial"/>
              </a:rPr>
              <a:t>oportunidades</a:t>
            </a:r>
            <a:endParaRPr lang="en-US" sz="1400" i="0" dirty="0">
              <a:effectLst>
                <a:outerShdw blurRad="38100" dist="38100" dir="2700000" algn="tl">
                  <a:srgbClr val="FFFFFF"/>
                </a:outerShdw>
              </a:effectLst>
              <a:latin typeface="Arial"/>
              <a:cs typeface="Arial"/>
            </a:endParaRPr>
          </a:p>
        </p:txBody>
      </p:sp>
      <p:sp>
        <p:nvSpPr>
          <p:cNvPr id="128009" name="Text Box 9"/>
          <p:cNvSpPr txBox="1">
            <a:spLocks noChangeArrowheads="1"/>
          </p:cNvSpPr>
          <p:nvPr/>
        </p:nvSpPr>
        <p:spPr bwMode="auto">
          <a:xfrm>
            <a:off x="366207" y="1796511"/>
            <a:ext cx="3454399" cy="861774"/>
          </a:xfrm>
          <a:prstGeom prst="rect">
            <a:avLst/>
          </a:prstGeom>
          <a:noFill/>
          <a:ln w="9525">
            <a:noFill/>
            <a:miter lim="800000"/>
            <a:headEnd/>
            <a:tailEnd/>
          </a:ln>
          <a:effectLst/>
        </p:spPr>
        <p:txBody>
          <a:bodyPr wrap="square">
            <a:prstTxWarp prst="textNoShape">
              <a:avLst/>
            </a:prstTxWarp>
            <a:spAutoFit/>
          </a:bodyPr>
          <a:lstStyle/>
          <a:p>
            <a:pPr algn="ctr" eaLnBrk="0" hangingPunct="0">
              <a:spcBef>
                <a:spcPct val="0"/>
              </a:spcBef>
            </a:pPr>
            <a:r>
              <a:rPr lang="en-US" sz="1400" b="1" dirty="0" err="1">
                <a:effectLst>
                  <a:outerShdw blurRad="38100" dist="38100" dir="2700000" algn="tl">
                    <a:srgbClr val="FFFFFF"/>
                  </a:outerShdw>
                </a:effectLst>
                <a:latin typeface="Arial"/>
                <a:cs typeface="Arial"/>
              </a:rPr>
              <a:t>Rasgos</a:t>
            </a:r>
            <a:r>
              <a:rPr lang="en-US" sz="1400" b="1" dirty="0">
                <a:effectLst>
                  <a:outerShdw blurRad="38100" dist="38100" dir="2700000" algn="tl">
                    <a:srgbClr val="FFFFFF"/>
                  </a:outerShdw>
                </a:effectLst>
                <a:latin typeface="Arial"/>
                <a:cs typeface="Arial"/>
              </a:rPr>
              <a:t> </a:t>
            </a:r>
            <a:r>
              <a:rPr lang="en-US" sz="1400" b="1" dirty="0" err="1">
                <a:effectLst>
                  <a:outerShdw blurRad="38100" dist="38100" dir="2700000" algn="tl">
                    <a:srgbClr val="FFFFFF"/>
                  </a:outerShdw>
                </a:effectLst>
                <a:latin typeface="Arial"/>
                <a:cs typeface="Arial"/>
              </a:rPr>
              <a:t>dePersonalidad</a:t>
            </a:r>
            <a:endParaRPr lang="en-US" sz="1400" b="1" i="0" dirty="0">
              <a:effectLst>
                <a:outerShdw blurRad="38100" dist="38100" dir="2700000" algn="tl">
                  <a:srgbClr val="FFFFFF"/>
                </a:outerShdw>
              </a:effectLst>
              <a:latin typeface="Arial"/>
              <a:cs typeface="Arial"/>
            </a:endParaRPr>
          </a:p>
          <a:p>
            <a:pPr eaLnBrk="0" hangingPunct="0">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n-US" sz="1200" dirty="0" err="1">
                <a:effectLst>
                  <a:outerShdw blurRad="38100" dist="38100" dir="2700000" algn="tl">
                    <a:srgbClr val="FFFFFF"/>
                  </a:outerShdw>
                </a:effectLst>
                <a:latin typeface="Arial"/>
                <a:cs typeface="Arial"/>
              </a:rPr>
              <a:t>Determinación</a:t>
            </a:r>
            <a:r>
              <a:rPr lang="en-US" sz="1200" i="0" dirty="0">
                <a:effectLst>
                  <a:outerShdw blurRad="38100" dist="38100" dir="2700000" algn="tl">
                    <a:srgbClr val="FFFFFF"/>
                  </a:outerShdw>
                </a:effectLst>
                <a:latin typeface="Arial"/>
                <a:cs typeface="Arial"/>
              </a:rPr>
              <a:t>		</a:t>
            </a:r>
            <a:r>
              <a:rPr lang="en-US" sz="1200" i="0" dirty="0">
                <a:effectLst>
                  <a:outerShdw blurRad="38100" dist="38100" dir="2700000" algn="tl">
                    <a:srgbClr val="FFFFFF"/>
                  </a:outerShdw>
                </a:effectLst>
                <a:latin typeface="Wingdings"/>
                <a:ea typeface="Wingdings"/>
                <a:cs typeface="Wingdings"/>
              </a:rPr>
              <a:t></a:t>
            </a:r>
            <a:r>
              <a:rPr lang="en-US" sz="1200" dirty="0">
                <a:effectLst>
                  <a:outerShdw blurRad="38100" dist="38100" dir="2700000" algn="tl">
                    <a:srgbClr val="FFFFFF"/>
                  </a:outerShdw>
                </a:effectLst>
                <a:latin typeface="Arial"/>
                <a:cs typeface="Arial"/>
              </a:rPr>
              <a:t> </a:t>
            </a:r>
            <a:r>
              <a:rPr lang="en-US" sz="1200" dirty="0" err="1">
                <a:effectLst>
                  <a:outerShdw blurRad="38100" dist="38100" dir="2700000" algn="tl">
                    <a:srgbClr val="FFFFFF"/>
                  </a:outerShdw>
                </a:effectLst>
                <a:latin typeface="Arial"/>
                <a:cs typeface="Arial"/>
              </a:rPr>
              <a:t>Paciencia</a:t>
            </a:r>
            <a:endParaRPr lang="en-US" sz="1200" dirty="0">
              <a:effectLst>
                <a:outerShdw blurRad="38100" dist="38100" dir="2700000" algn="tl">
                  <a:srgbClr val="FFFFFF"/>
                </a:outerShdw>
              </a:effectLst>
              <a:latin typeface="Arial"/>
              <a:cs typeface="Arial"/>
            </a:endParaRPr>
          </a:p>
          <a:p>
            <a:pPr eaLnBrk="0" hangingPunct="0">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n-US" sz="1200" dirty="0" err="1">
                <a:effectLst>
                  <a:outerShdw blurRad="38100" dist="38100" dir="2700000" algn="tl">
                    <a:srgbClr val="FFFFFF"/>
                  </a:outerShdw>
                </a:effectLst>
                <a:latin typeface="Arial"/>
                <a:cs typeface="Arial"/>
              </a:rPr>
              <a:t>Motivación</a:t>
            </a:r>
            <a:r>
              <a:rPr lang="en-US" sz="1200" i="0" dirty="0">
                <a:effectLst>
                  <a:outerShdw blurRad="38100" dist="38100" dir="2700000" algn="tl">
                    <a:srgbClr val="FFFFFF"/>
                  </a:outerShdw>
                </a:effectLst>
                <a:latin typeface="Arial"/>
                <a:cs typeface="Arial"/>
              </a:rPr>
              <a:t>			</a:t>
            </a:r>
            <a:r>
              <a:rPr lang="en-US" sz="1200" i="0" dirty="0">
                <a:effectLst>
                  <a:outerShdw blurRad="38100" dist="38100" dir="2700000" algn="tl">
                    <a:srgbClr val="FFFFFF"/>
                  </a:outerShdw>
                </a:effectLst>
                <a:latin typeface="Wingdings"/>
                <a:ea typeface="Wingdings"/>
                <a:cs typeface="Wingdings"/>
              </a:rPr>
              <a:t></a:t>
            </a:r>
            <a:r>
              <a:rPr lang="en-US" sz="1200" dirty="0">
                <a:effectLst>
                  <a:outerShdw blurRad="38100" dist="38100" dir="2700000" algn="tl">
                    <a:srgbClr val="FFFFFF"/>
                  </a:outerShdw>
                </a:effectLst>
                <a:latin typeface="Arial"/>
                <a:cs typeface="Arial"/>
              </a:rPr>
              <a:t> Toma de </a:t>
            </a:r>
            <a:r>
              <a:rPr lang="en-US" sz="1200" dirty="0" err="1">
                <a:effectLst>
                  <a:outerShdw blurRad="38100" dist="38100" dir="2700000" algn="tl">
                    <a:srgbClr val="FFFFFF"/>
                  </a:outerShdw>
                </a:effectLst>
                <a:latin typeface="Arial"/>
                <a:cs typeface="Arial"/>
              </a:rPr>
              <a:t>riesgos</a:t>
            </a:r>
            <a:r>
              <a:rPr lang="en-US" sz="1200" i="0" dirty="0">
                <a:effectLst>
                  <a:outerShdw blurRad="38100" dist="38100" dir="2700000" algn="tl">
                    <a:srgbClr val="FFFFFF"/>
                  </a:outerShdw>
                </a:effectLst>
                <a:latin typeface="Arial"/>
                <a:cs typeface="Arial"/>
              </a:rPr>
              <a:t> </a:t>
            </a:r>
          </a:p>
          <a:p>
            <a:pPr eaLnBrk="0" hangingPunct="0">
              <a:spcBef>
                <a:spcPct val="0"/>
              </a:spcBef>
              <a:buFont typeface="Wingdings" charset="2"/>
              <a:buChar char="v"/>
            </a:pPr>
            <a:r>
              <a:rPr lang="en-US" sz="1200" dirty="0">
                <a:effectLst>
                  <a:outerShdw blurRad="38100" dist="38100" dir="2700000" algn="tl">
                    <a:srgbClr val="FFFFFF"/>
                  </a:outerShdw>
                </a:effectLst>
                <a:latin typeface="Arial"/>
                <a:cs typeface="Arial"/>
              </a:rPr>
              <a:t> </a:t>
            </a:r>
            <a:r>
              <a:rPr lang="en-US" sz="1200" dirty="0" err="1">
                <a:effectLst>
                  <a:outerShdw blurRad="38100" dist="38100" dir="2700000" algn="tl">
                    <a:srgbClr val="FFFFFF"/>
                  </a:outerShdw>
                </a:effectLst>
                <a:latin typeface="Arial"/>
                <a:cs typeface="Arial"/>
              </a:rPr>
              <a:t>Creatividad</a:t>
            </a:r>
            <a:endParaRPr lang="en-US" sz="1200" i="0" dirty="0">
              <a:effectLst>
                <a:outerShdw blurRad="38100" dist="38100" dir="2700000" algn="tl">
                  <a:srgbClr val="FFFFFF"/>
                </a:outerShdw>
              </a:effectLst>
              <a:latin typeface="Arial"/>
              <a:cs typeface="Arial"/>
            </a:endParaRPr>
          </a:p>
        </p:txBody>
      </p:sp>
      <p:sp>
        <p:nvSpPr>
          <p:cNvPr id="128010" name="AutoShape 10"/>
          <p:cNvSpPr>
            <a:spLocks noChangeArrowheads="1"/>
          </p:cNvSpPr>
          <p:nvPr/>
        </p:nvSpPr>
        <p:spPr bwMode="auto">
          <a:xfrm>
            <a:off x="397925" y="5645706"/>
            <a:ext cx="3149600" cy="1111814"/>
          </a:xfrm>
          <a:prstGeom prst="upArrowCallout">
            <a:avLst>
              <a:gd name="adj1" fmla="val 77687"/>
              <a:gd name="adj2" fmla="val 59259"/>
              <a:gd name="adj3" fmla="val 22488"/>
              <a:gd name="adj4" fmla="val 63757"/>
            </a:avLst>
          </a:prstGeom>
          <a:solidFill>
            <a:srgbClr val="F2E596"/>
          </a:solidFill>
          <a:ln w="3175" cap="flat" cmpd="sng" algn="ctr">
            <a:solidFill>
              <a:schemeClr val="tx1"/>
            </a:solidFill>
            <a:prstDash val="solid"/>
            <a:miter lim="800000"/>
            <a:headEnd type="none" w="med" len="med"/>
            <a:tailEnd type="none" w="med" len="med"/>
          </a:ln>
          <a:effectLst/>
        </p:spPr>
        <p:txBody>
          <a:bodyPr wrap="none" anchor="ctr">
            <a:prstTxWarp prst="textNoShape">
              <a:avLst/>
            </a:prstTxWarp>
          </a:bodyPr>
          <a:lstStyle/>
          <a:p>
            <a:endParaRPr lang="en-US"/>
          </a:p>
        </p:txBody>
      </p:sp>
      <p:sp>
        <p:nvSpPr>
          <p:cNvPr id="128011" name="Text Box 11"/>
          <p:cNvSpPr txBox="1">
            <a:spLocks noChangeArrowheads="1"/>
          </p:cNvSpPr>
          <p:nvPr/>
        </p:nvSpPr>
        <p:spPr bwMode="auto">
          <a:xfrm>
            <a:off x="397925" y="6046937"/>
            <a:ext cx="3149600" cy="738664"/>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s-MX" sz="1400" b="1" dirty="0">
                <a:effectLst>
                  <a:outerShdw blurRad="38100" dist="38100" dir="2700000" algn="tl">
                    <a:srgbClr val="FFFFFF"/>
                  </a:outerShdw>
                </a:effectLst>
                <a:latin typeface="Arial"/>
                <a:cs typeface="Arial"/>
              </a:rPr>
              <a:t>La percepción de la importancia social en la manifestación del talento</a:t>
            </a:r>
            <a:endParaRPr lang="en-US" sz="1400" b="1" i="0" dirty="0">
              <a:solidFill>
                <a:srgbClr val="CC66FF"/>
              </a:solidFill>
              <a:effectLst>
                <a:outerShdw blurRad="38100" dist="38100" dir="2700000" algn="tl">
                  <a:srgbClr val="000000"/>
                </a:outerShdw>
              </a:effectLst>
              <a:latin typeface="Arial"/>
              <a:cs typeface="Arial"/>
            </a:endParaRPr>
          </a:p>
        </p:txBody>
      </p:sp>
      <p:sp>
        <p:nvSpPr>
          <p:cNvPr id="128012" name="Oval 12"/>
          <p:cNvSpPr>
            <a:spLocks noChangeArrowheads="1"/>
          </p:cNvSpPr>
          <p:nvPr/>
        </p:nvSpPr>
        <p:spPr bwMode="auto">
          <a:xfrm>
            <a:off x="5087255" y="1091100"/>
            <a:ext cx="3860800" cy="5486400"/>
          </a:xfrm>
          <a:prstGeom prst="ellipse">
            <a:avLst/>
          </a:prstGeom>
          <a:solidFill>
            <a:schemeClr val="accent3">
              <a:lumMod val="40000"/>
              <a:lumOff val="60000"/>
            </a:schemeClr>
          </a:solidFill>
          <a:ln w="76200" cap="flat" cmpd="sng" algn="ctr">
            <a:solidFill>
              <a:schemeClr val="tx1"/>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28013" name="Text Box 13"/>
          <p:cNvSpPr txBox="1">
            <a:spLocks noChangeArrowheads="1"/>
          </p:cNvSpPr>
          <p:nvPr/>
        </p:nvSpPr>
        <p:spPr bwMode="auto">
          <a:xfrm>
            <a:off x="5567249" y="1705155"/>
            <a:ext cx="2904067" cy="4154984"/>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US" sz="2000" b="1" i="1" dirty="0" err="1">
                <a:latin typeface="Arial Black"/>
                <a:cs typeface="Arial Black"/>
              </a:rPr>
              <a:t>Consolidación</a:t>
            </a:r>
            <a:r>
              <a:rPr lang="en-US" sz="2000" b="1" i="1" dirty="0">
                <a:latin typeface="Arial Black"/>
                <a:cs typeface="Arial Black"/>
              </a:rPr>
              <a:t> </a:t>
            </a:r>
          </a:p>
          <a:p>
            <a:pPr algn="ctr" eaLnBrk="0" hangingPunct="0"/>
            <a:r>
              <a:rPr lang="en-US" sz="2000" b="1" i="1" dirty="0">
                <a:latin typeface="Arial Black"/>
                <a:cs typeface="Arial Black"/>
              </a:rPr>
              <a:t>del </a:t>
            </a:r>
            <a:r>
              <a:rPr lang="en-US" sz="2000" b="1" i="1" dirty="0" err="1">
                <a:latin typeface="Arial Black"/>
                <a:cs typeface="Arial Black"/>
              </a:rPr>
              <a:t>Talento</a:t>
            </a:r>
            <a:endParaRPr lang="en-US" sz="1600" b="1" i="0" dirty="0">
              <a:latin typeface="Arial"/>
              <a:cs typeface="Arial"/>
            </a:endParaRPr>
          </a:p>
          <a:p>
            <a:pPr lvl="1" eaLnBrk="0" hangingPunct="0">
              <a:buFont typeface="Wingdings" charset="2"/>
              <a:buChar char="v"/>
            </a:pPr>
            <a:r>
              <a:rPr lang="en-US" sz="1600" b="1" dirty="0">
                <a:latin typeface="Arial"/>
                <a:cs typeface="Arial"/>
              </a:rPr>
              <a:t> Artes</a:t>
            </a:r>
            <a:endParaRPr lang="en-US" sz="1600" b="1" i="0" dirty="0">
              <a:latin typeface="Arial"/>
              <a:cs typeface="Arial"/>
            </a:endParaRPr>
          </a:p>
          <a:p>
            <a:pPr lvl="1" eaLnBrk="0" hangingPunct="0">
              <a:buFont typeface="Wingdings" charset="2"/>
              <a:buChar char="v"/>
            </a:pPr>
            <a:r>
              <a:rPr lang="en-US" sz="1600" b="1" dirty="0">
                <a:latin typeface="Arial"/>
                <a:cs typeface="Arial"/>
              </a:rPr>
              <a:t> Academia</a:t>
            </a:r>
            <a:endParaRPr lang="en-US" sz="1600" b="1" i="0" dirty="0">
              <a:latin typeface="Arial"/>
              <a:cs typeface="Arial"/>
            </a:endParaRPr>
          </a:p>
          <a:p>
            <a:pPr lvl="1" eaLnBrk="0" hangingPunct="0">
              <a:buFont typeface="Wingdings" charset="2"/>
              <a:buChar char="v"/>
            </a:pPr>
            <a:r>
              <a:rPr lang="en-US" sz="1600" b="1" i="0" dirty="0">
                <a:latin typeface="Arial"/>
                <a:cs typeface="Arial"/>
              </a:rPr>
              <a:t> </a:t>
            </a:r>
            <a:r>
              <a:rPr lang="en-US" sz="1600" b="1" dirty="0" err="1">
                <a:latin typeface="Arial"/>
                <a:cs typeface="Arial"/>
              </a:rPr>
              <a:t>Literatura</a:t>
            </a:r>
            <a:endParaRPr lang="en-US" sz="1600" b="1" i="0" dirty="0">
              <a:latin typeface="Arial"/>
              <a:cs typeface="Arial"/>
            </a:endParaRPr>
          </a:p>
          <a:p>
            <a:pPr lvl="1" eaLnBrk="0" hangingPunct="0">
              <a:buFont typeface="Wingdings" charset="2"/>
              <a:buChar char="v"/>
            </a:pPr>
            <a:r>
              <a:rPr lang="en-US" sz="1600" b="1" i="0" dirty="0">
                <a:latin typeface="Arial"/>
                <a:cs typeface="Arial"/>
              </a:rPr>
              <a:t> </a:t>
            </a:r>
            <a:r>
              <a:rPr lang="en-US" sz="1600" b="1" dirty="0" err="1">
                <a:latin typeface="Arial"/>
                <a:cs typeface="Arial"/>
              </a:rPr>
              <a:t>Investigación</a:t>
            </a:r>
            <a:endParaRPr lang="en-US" sz="1600" b="1" i="0" dirty="0">
              <a:latin typeface="Arial"/>
              <a:cs typeface="Arial"/>
            </a:endParaRPr>
          </a:p>
          <a:p>
            <a:pPr lvl="1" eaLnBrk="0" hangingPunct="0">
              <a:buFont typeface="Wingdings" charset="2"/>
              <a:buChar char="v"/>
            </a:pPr>
            <a:r>
              <a:rPr lang="en-US" sz="1600" b="1" i="0" dirty="0">
                <a:latin typeface="Arial"/>
                <a:cs typeface="Arial"/>
              </a:rPr>
              <a:t> </a:t>
            </a:r>
            <a:r>
              <a:rPr lang="es-MX" sz="1600" b="1" dirty="0">
                <a:latin typeface="Arial"/>
                <a:cs typeface="Arial"/>
              </a:rPr>
              <a:t>Causas Sociales</a:t>
            </a:r>
          </a:p>
          <a:p>
            <a:pPr lvl="1" eaLnBrk="0" hangingPunct="0">
              <a:buFont typeface="Wingdings" charset="2"/>
              <a:buChar char="v"/>
            </a:pPr>
            <a:r>
              <a:rPr lang="es-MX" sz="1600" b="1" dirty="0">
                <a:latin typeface="Arial"/>
                <a:cs typeface="Arial"/>
              </a:rPr>
              <a:t> Maternidad y Familia</a:t>
            </a:r>
          </a:p>
          <a:p>
            <a:pPr lvl="1" eaLnBrk="0" hangingPunct="0">
              <a:buFont typeface="Wingdings" charset="2"/>
              <a:buChar char="v"/>
            </a:pPr>
            <a:r>
              <a:rPr lang="es-MX" sz="1600" b="1" dirty="0">
                <a:latin typeface="Arial"/>
                <a:cs typeface="Arial"/>
              </a:rPr>
              <a:t> Matemáticas</a:t>
            </a:r>
          </a:p>
          <a:p>
            <a:pPr lvl="1" eaLnBrk="0" hangingPunct="0">
              <a:buFont typeface="Wingdings" charset="2"/>
              <a:buChar char="v"/>
            </a:pPr>
            <a:r>
              <a:rPr lang="es-MX" sz="1600" b="1" dirty="0">
                <a:latin typeface="Arial"/>
                <a:cs typeface="Arial"/>
              </a:rPr>
              <a:t> Historia</a:t>
            </a:r>
          </a:p>
          <a:p>
            <a:pPr lvl="1" eaLnBrk="0" hangingPunct="0">
              <a:buFont typeface="Wingdings" charset="2"/>
              <a:buChar char="v"/>
            </a:pPr>
            <a:r>
              <a:rPr lang="es-MX" sz="1600" b="1" dirty="0">
                <a:latin typeface="Arial"/>
                <a:cs typeface="Arial"/>
              </a:rPr>
              <a:t> Ciencias Sociales</a:t>
            </a:r>
          </a:p>
          <a:p>
            <a:pPr lvl="1" eaLnBrk="0" hangingPunct="0">
              <a:buFont typeface="Wingdings" charset="2"/>
              <a:buChar char="v"/>
            </a:pPr>
            <a:r>
              <a:rPr lang="es-MX" sz="1600" b="1" dirty="0">
                <a:latin typeface="Arial"/>
                <a:cs typeface="Arial"/>
              </a:rPr>
              <a:t> Negocios</a:t>
            </a:r>
          </a:p>
          <a:p>
            <a:pPr lvl="1" eaLnBrk="0" hangingPunct="0">
              <a:buFont typeface="Wingdings" charset="2"/>
              <a:buChar char="v"/>
            </a:pPr>
            <a:r>
              <a:rPr lang="es-MX" sz="1600" b="1" dirty="0">
                <a:latin typeface="Arial"/>
                <a:cs typeface="Arial"/>
              </a:rPr>
              <a:t> Ciencia</a:t>
            </a:r>
          </a:p>
          <a:p>
            <a:pPr lvl="1" eaLnBrk="0" hangingPunct="0">
              <a:buFont typeface="Wingdings" charset="2"/>
              <a:buChar char="v"/>
            </a:pPr>
            <a:r>
              <a:rPr lang="es-MX" sz="1600" b="1" dirty="0">
                <a:latin typeface="Arial"/>
                <a:cs typeface="Arial"/>
              </a:rPr>
              <a:t> Atletismo</a:t>
            </a:r>
          </a:p>
          <a:p>
            <a:pPr lvl="1" eaLnBrk="0" hangingPunct="0">
              <a:buFont typeface="Wingdings" charset="2"/>
              <a:buChar char="v"/>
            </a:pPr>
            <a:r>
              <a:rPr lang="es-MX" sz="1600" b="1" dirty="0">
                <a:latin typeface="Arial"/>
                <a:cs typeface="Arial"/>
              </a:rPr>
              <a:t> Educación</a:t>
            </a:r>
          </a:p>
          <a:p>
            <a:pPr lvl="1" eaLnBrk="0" hangingPunct="0">
              <a:buFont typeface="Wingdings" charset="2"/>
              <a:buChar char="v"/>
            </a:pPr>
            <a:r>
              <a:rPr lang="es-MX" sz="1600" b="1" dirty="0">
                <a:latin typeface="Arial"/>
                <a:cs typeface="Arial"/>
              </a:rPr>
              <a:t> Etc.</a:t>
            </a:r>
            <a:endParaRPr lang="en-US" sz="1600" i="0" dirty="0">
              <a:solidFill>
                <a:srgbClr val="CC66FF"/>
              </a:solidFill>
              <a:effectLst>
                <a:outerShdw blurRad="38100" dist="38100" dir="2700000" algn="tl">
                  <a:srgbClr val="000000"/>
                </a:outerShdw>
              </a:effectLst>
              <a:latin typeface="Arial"/>
              <a:cs typeface="Arial"/>
            </a:endParaRPr>
          </a:p>
        </p:txBody>
      </p:sp>
      <p:sp>
        <p:nvSpPr>
          <p:cNvPr id="128020" name="Text Box 20"/>
          <p:cNvSpPr txBox="1">
            <a:spLocks noChangeArrowheads="1"/>
          </p:cNvSpPr>
          <p:nvPr/>
        </p:nvSpPr>
        <p:spPr bwMode="auto">
          <a:xfrm>
            <a:off x="-889000" y="39296"/>
            <a:ext cx="11188700" cy="70788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s-MX" sz="2000" b="1" dirty="0">
                <a:latin typeface="Arial"/>
                <a:cs typeface="Arial"/>
              </a:rPr>
              <a:t>La Consolidación del Talento en las Mujeres: </a:t>
            </a:r>
          </a:p>
          <a:p>
            <a:pPr algn="ctr" eaLnBrk="0" hangingPunct="0"/>
            <a:r>
              <a:rPr lang="es-MX" sz="2000" b="1" dirty="0">
                <a:latin typeface="Arial"/>
                <a:cs typeface="Arial"/>
              </a:rPr>
              <a:t>     Estudio de Reis sobre mujeres mayores sobresalientes</a:t>
            </a:r>
          </a:p>
        </p:txBody>
      </p:sp>
      <p:sp>
        <p:nvSpPr>
          <p:cNvPr id="22" name="Rectangle 6"/>
          <p:cNvSpPr>
            <a:spLocks noChangeArrowheads="1"/>
          </p:cNvSpPr>
          <p:nvPr/>
        </p:nvSpPr>
        <p:spPr bwMode="auto">
          <a:xfrm>
            <a:off x="2084563" y="3386665"/>
            <a:ext cx="1904721" cy="492443"/>
          </a:xfrm>
          <a:prstGeom prst="rect">
            <a:avLst/>
          </a:prstGeom>
          <a:noFill/>
          <a:ln w="9525">
            <a:noFill/>
            <a:miter lim="800000"/>
            <a:headEnd/>
            <a:tailEnd/>
          </a:ln>
          <a:effectLst/>
        </p:spPr>
        <p:txBody>
          <a:bodyPr wrap="square">
            <a:prstTxWarp prst="textNoShape">
              <a:avLst/>
            </a:prstTxWarp>
            <a:spAutoFit/>
          </a:bodyPr>
          <a:lstStyle/>
          <a:p>
            <a:pPr eaLnBrk="0" hangingPunct="0">
              <a:spcBef>
                <a:spcPct val="0"/>
              </a:spcBef>
            </a:pPr>
            <a:r>
              <a:rPr lang="en-US" sz="1400" b="1" dirty="0" err="1">
                <a:effectLst>
                  <a:outerShdw blurRad="38100" dist="38100" dir="2700000" algn="tl">
                    <a:srgbClr val="FFFFFF"/>
                  </a:outerShdw>
                </a:effectLst>
                <a:latin typeface="Arial"/>
                <a:cs typeface="Arial"/>
              </a:rPr>
              <a:t>Deseo</a:t>
            </a:r>
            <a:r>
              <a:rPr lang="en-US" sz="1400" b="1" dirty="0">
                <a:effectLst>
                  <a:outerShdw blurRad="38100" dist="38100" dir="2700000" algn="tl">
                    <a:srgbClr val="FFFFFF"/>
                  </a:outerShdw>
                </a:effectLst>
                <a:latin typeface="Arial"/>
                <a:cs typeface="Arial"/>
              </a:rPr>
              <a:t> de</a:t>
            </a:r>
            <a:endParaRPr lang="en-US" b="1" i="0" dirty="0">
              <a:effectLst>
                <a:outerShdw blurRad="38100" dist="38100" dir="2700000" algn="tl">
                  <a:srgbClr val="FFFFFF"/>
                </a:outerShdw>
              </a:effectLst>
              <a:latin typeface="Arial"/>
              <a:cs typeface="Arial"/>
            </a:endParaRPr>
          </a:p>
          <a:p>
            <a:pPr eaLnBrk="0" hangingPunct="0">
              <a:spcBef>
                <a:spcPct val="0"/>
              </a:spcBef>
              <a:buFont typeface="Wingdings" charset="2"/>
              <a:buChar char="v"/>
            </a:pPr>
            <a:r>
              <a:rPr lang="en-US" sz="1200" i="0" dirty="0">
                <a:effectLst>
                  <a:outerShdw blurRad="38100" dist="38100" dir="2700000" algn="tl">
                    <a:srgbClr val="FFFFFF"/>
                  </a:outerShdw>
                </a:effectLst>
                <a:latin typeface="Arial"/>
                <a:cs typeface="Arial"/>
              </a:rPr>
              <a:t> </a:t>
            </a:r>
            <a:r>
              <a:rPr lang="en-US" sz="1200" dirty="0" err="1">
                <a:effectLst>
                  <a:outerShdw blurRad="38100" dist="38100" dir="2700000" algn="tl">
                    <a:srgbClr val="FFFFFF"/>
                  </a:outerShdw>
                </a:effectLst>
                <a:latin typeface="Arial"/>
                <a:cs typeface="Arial"/>
              </a:rPr>
              <a:t>Desarrollar</a:t>
            </a:r>
            <a:r>
              <a:rPr lang="en-US" sz="1200" dirty="0">
                <a:effectLst>
                  <a:outerShdw blurRad="38100" dist="38100" dir="2700000" algn="tl">
                    <a:srgbClr val="FFFFFF"/>
                  </a:outerShdw>
                </a:effectLst>
                <a:latin typeface="Arial"/>
                <a:cs typeface="Arial"/>
              </a:rPr>
              <a:t> el </a:t>
            </a:r>
            <a:r>
              <a:rPr lang="en-US" sz="1200" dirty="0" err="1">
                <a:effectLst>
                  <a:outerShdw blurRad="38100" dist="38100" dir="2700000" algn="tl">
                    <a:srgbClr val="FFFFFF"/>
                  </a:outerShdw>
                </a:effectLst>
                <a:latin typeface="Arial"/>
                <a:cs typeface="Arial"/>
              </a:rPr>
              <a:t>talento</a:t>
            </a:r>
            <a:endParaRPr lang="en-US" sz="1200" i="0" dirty="0">
              <a:effectLst>
                <a:outerShdw blurRad="38100" dist="38100" dir="2700000" algn="tl">
                  <a:srgbClr val="FFFFFF"/>
                </a:outerShdw>
              </a:effectLst>
              <a:latin typeface="Arial"/>
              <a:cs typeface="Arial"/>
            </a:endParaRPr>
          </a:p>
        </p:txBody>
      </p:sp>
      <p:sp>
        <p:nvSpPr>
          <p:cNvPr id="25" name="Right Arrow 24"/>
          <p:cNvSpPr/>
          <p:nvPr/>
        </p:nvSpPr>
        <p:spPr>
          <a:xfrm>
            <a:off x="3937445" y="3728273"/>
            <a:ext cx="1066800" cy="217000"/>
          </a:xfrm>
          <a:prstGeom prst="rightArrow">
            <a:avLst>
              <a:gd name="adj1" fmla="val 50000"/>
              <a:gd name="adj2" fmla="val 225576"/>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1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additive="base">
                                        <p:cTn id="7" dur="500" fill="hold"/>
                                        <p:tgtEl>
                                          <p:spTgt spid="128003"/>
                                        </p:tgtEl>
                                        <p:attrNameLst>
                                          <p:attrName>ppt_x</p:attrName>
                                        </p:attrNameLst>
                                      </p:cBhvr>
                                      <p:tavLst>
                                        <p:tav tm="0">
                                          <p:val>
                                            <p:strVal val="0-#ppt_w/2"/>
                                          </p:val>
                                        </p:tav>
                                        <p:tav tm="100000">
                                          <p:val>
                                            <p:strVal val="#ppt_x"/>
                                          </p:val>
                                        </p:tav>
                                      </p:tavLst>
                                    </p:anim>
                                    <p:anim calcmode="lin" valueType="num">
                                      <p:cBhvr additive="base">
                                        <p:cTn id="8" dur="500" fill="hold"/>
                                        <p:tgtEl>
                                          <p:spTgt spid="1280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8009"/>
                                        </p:tgtEl>
                                        <p:attrNameLst>
                                          <p:attrName>style.visibility</p:attrName>
                                        </p:attrNameLst>
                                      </p:cBhvr>
                                      <p:to>
                                        <p:strVal val="visible"/>
                                      </p:to>
                                    </p:set>
                                    <p:anim calcmode="lin" valueType="num">
                                      <p:cBhvr additive="base">
                                        <p:cTn id="13" dur="500" fill="hold"/>
                                        <p:tgtEl>
                                          <p:spTgt spid="128009"/>
                                        </p:tgtEl>
                                        <p:attrNameLst>
                                          <p:attrName>ppt_x</p:attrName>
                                        </p:attrNameLst>
                                      </p:cBhvr>
                                      <p:tavLst>
                                        <p:tav tm="0">
                                          <p:val>
                                            <p:strVal val="0-#ppt_w/2"/>
                                          </p:val>
                                        </p:tav>
                                        <p:tav tm="100000">
                                          <p:val>
                                            <p:strVal val="#ppt_x"/>
                                          </p:val>
                                        </p:tav>
                                      </p:tavLst>
                                    </p:anim>
                                    <p:anim calcmode="lin" valueType="num">
                                      <p:cBhvr additive="base">
                                        <p:cTn id="14" dur="500" fill="hold"/>
                                        <p:tgtEl>
                                          <p:spTgt spid="12800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8006"/>
                                        </p:tgtEl>
                                        <p:attrNameLst>
                                          <p:attrName>style.visibility</p:attrName>
                                        </p:attrNameLst>
                                      </p:cBhvr>
                                      <p:to>
                                        <p:strVal val="visible"/>
                                      </p:to>
                                    </p:set>
                                    <p:anim calcmode="lin" valueType="num">
                                      <p:cBhvr additive="base">
                                        <p:cTn id="19" dur="500" fill="hold"/>
                                        <p:tgtEl>
                                          <p:spTgt spid="128006"/>
                                        </p:tgtEl>
                                        <p:attrNameLst>
                                          <p:attrName>ppt_x</p:attrName>
                                        </p:attrNameLst>
                                      </p:cBhvr>
                                      <p:tavLst>
                                        <p:tav tm="0">
                                          <p:val>
                                            <p:strVal val="0-#ppt_w/2"/>
                                          </p:val>
                                        </p:tav>
                                        <p:tav tm="100000">
                                          <p:val>
                                            <p:strVal val="#ppt_x"/>
                                          </p:val>
                                        </p:tav>
                                      </p:tavLst>
                                    </p:anim>
                                    <p:anim calcmode="lin" valueType="num">
                                      <p:cBhvr additive="base">
                                        <p:cTn id="20" dur="500" fill="hold"/>
                                        <p:tgtEl>
                                          <p:spTgt spid="1280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8008"/>
                                        </p:tgtEl>
                                        <p:attrNameLst>
                                          <p:attrName>style.visibility</p:attrName>
                                        </p:attrNameLst>
                                      </p:cBhvr>
                                      <p:to>
                                        <p:strVal val="visible"/>
                                      </p:to>
                                    </p:set>
                                    <p:anim calcmode="lin" valueType="num">
                                      <p:cBhvr additive="base">
                                        <p:cTn id="25" dur="500" fill="hold"/>
                                        <p:tgtEl>
                                          <p:spTgt spid="128008"/>
                                        </p:tgtEl>
                                        <p:attrNameLst>
                                          <p:attrName>ppt_x</p:attrName>
                                        </p:attrNameLst>
                                      </p:cBhvr>
                                      <p:tavLst>
                                        <p:tav tm="0">
                                          <p:val>
                                            <p:strVal val="0-#ppt_w/2"/>
                                          </p:val>
                                        </p:tav>
                                        <p:tav tm="100000">
                                          <p:val>
                                            <p:strVal val="#ppt_x"/>
                                          </p:val>
                                        </p:tav>
                                      </p:tavLst>
                                    </p:anim>
                                    <p:anim calcmode="lin" valueType="num">
                                      <p:cBhvr additive="base">
                                        <p:cTn id="26" dur="500" fill="hold"/>
                                        <p:tgtEl>
                                          <p:spTgt spid="12800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8011"/>
                                        </p:tgtEl>
                                        <p:attrNameLst>
                                          <p:attrName>style.visibility</p:attrName>
                                        </p:attrNameLst>
                                      </p:cBhvr>
                                      <p:to>
                                        <p:strVal val="visible"/>
                                      </p:to>
                                    </p:set>
                                    <p:anim calcmode="lin" valueType="num">
                                      <p:cBhvr additive="base">
                                        <p:cTn id="31" dur="500" fill="hold"/>
                                        <p:tgtEl>
                                          <p:spTgt spid="128011"/>
                                        </p:tgtEl>
                                        <p:attrNameLst>
                                          <p:attrName>ppt_x</p:attrName>
                                        </p:attrNameLst>
                                      </p:cBhvr>
                                      <p:tavLst>
                                        <p:tav tm="0">
                                          <p:val>
                                            <p:strVal val="0-#ppt_w/2"/>
                                          </p:val>
                                        </p:tav>
                                        <p:tav tm="100000">
                                          <p:val>
                                            <p:strVal val="#ppt_x"/>
                                          </p:val>
                                        </p:tav>
                                      </p:tavLst>
                                    </p:anim>
                                    <p:anim calcmode="lin" valueType="num">
                                      <p:cBhvr additive="base">
                                        <p:cTn id="32" dur="500" fill="hold"/>
                                        <p:tgtEl>
                                          <p:spTgt spid="1280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8013"/>
                                        </p:tgtEl>
                                        <p:attrNameLst>
                                          <p:attrName>style.visibility</p:attrName>
                                        </p:attrNameLst>
                                      </p:cBhvr>
                                      <p:to>
                                        <p:strVal val="visible"/>
                                      </p:to>
                                    </p:set>
                                    <p:anim calcmode="lin" valueType="num">
                                      <p:cBhvr additive="base">
                                        <p:cTn id="37" dur="500" fill="hold"/>
                                        <p:tgtEl>
                                          <p:spTgt spid="128013"/>
                                        </p:tgtEl>
                                        <p:attrNameLst>
                                          <p:attrName>ppt_x</p:attrName>
                                        </p:attrNameLst>
                                      </p:cBhvr>
                                      <p:tavLst>
                                        <p:tav tm="0">
                                          <p:val>
                                            <p:strVal val="1+#ppt_w/2"/>
                                          </p:val>
                                        </p:tav>
                                        <p:tav tm="100000">
                                          <p:val>
                                            <p:strVal val="#ppt_x"/>
                                          </p:val>
                                        </p:tav>
                                      </p:tavLst>
                                    </p:anim>
                                    <p:anim calcmode="lin" valueType="num">
                                      <p:cBhvr additive="base">
                                        <p:cTn id="38" dur="500" fill="hold"/>
                                        <p:tgtEl>
                                          <p:spTgt spid="1280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P spid="128006" grpId="0" autoUpdateAnimBg="0"/>
      <p:bldP spid="128008" grpId="0" autoUpdateAnimBg="0"/>
      <p:bldP spid="128009" grpId="0" autoUpdateAnimBg="0"/>
      <p:bldP spid="128011" grpId="0" autoUpdateAnimBg="0"/>
      <p:bldP spid="128013" grpId="0" autoUpdateAnimBg="0"/>
      <p:bldP spid="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6327774" y="4578223"/>
            <a:ext cx="1292217" cy="1292217"/>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746507" y="5152488"/>
            <a:ext cx="1289449" cy="1289449"/>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39237" y="4432837"/>
            <a:ext cx="1770470" cy="1770470"/>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01137" y="2911624"/>
            <a:ext cx="1447792" cy="1447792"/>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671730" y="2919816"/>
            <a:ext cx="1447792" cy="1447792"/>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341544" y="682125"/>
            <a:ext cx="2150533" cy="2150533"/>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861587" y="1194438"/>
            <a:ext cx="1002649" cy="1002649"/>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694650" y="1085670"/>
            <a:ext cx="1626157" cy="1626157"/>
          </a:xfrm>
          <a:prstGeom prst="ellipse">
            <a:avLst/>
          </a:prstGeom>
          <a:solidFill>
            <a:srgbClr val="FDF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23" name="Line 3"/>
          <p:cNvSpPr>
            <a:spLocks noChangeShapeType="1"/>
          </p:cNvSpPr>
          <p:nvPr/>
        </p:nvSpPr>
        <p:spPr bwMode="auto">
          <a:xfrm flipH="1" flipV="1">
            <a:off x="4368800" y="2264660"/>
            <a:ext cx="0" cy="2794699"/>
          </a:xfrm>
          <a:prstGeom prst="line">
            <a:avLst/>
          </a:prstGeom>
          <a:noFill/>
          <a:ln w="38100" cmpd="sng">
            <a:solidFill>
              <a:schemeClr val="tx1"/>
            </a:solidFill>
            <a:round/>
            <a:headEnd type="triangle" w="med" len="lg"/>
            <a:tailEnd type="triangle" w="med" len="lg"/>
          </a:ln>
          <a:effectLst/>
        </p:spPr>
        <p:txBody>
          <a:bodyPr>
            <a:prstTxWarp prst="textNoShape">
              <a:avLst/>
            </a:prstTxWarp>
          </a:bodyPr>
          <a:lstStyle/>
          <a:p>
            <a:endParaRPr lang="en-US"/>
          </a:p>
        </p:txBody>
      </p:sp>
      <p:sp>
        <p:nvSpPr>
          <p:cNvPr id="81925" name="Line 5"/>
          <p:cNvSpPr>
            <a:spLocks noChangeShapeType="1"/>
          </p:cNvSpPr>
          <p:nvPr/>
        </p:nvSpPr>
        <p:spPr bwMode="auto">
          <a:xfrm flipH="1" flipV="1">
            <a:off x="2371607" y="2501899"/>
            <a:ext cx="4003790" cy="2235197"/>
          </a:xfrm>
          <a:prstGeom prst="line">
            <a:avLst/>
          </a:prstGeom>
          <a:noFill/>
          <a:ln w="38100" cmpd="sng">
            <a:solidFill>
              <a:schemeClr val="tx1"/>
            </a:solidFill>
            <a:round/>
            <a:headEnd type="triangle" w="med" len="lg"/>
            <a:tailEnd type="triangle" w="med" len="lg"/>
          </a:ln>
          <a:effectLst/>
        </p:spPr>
        <p:txBody>
          <a:bodyPr>
            <a:prstTxWarp prst="textNoShape">
              <a:avLst/>
            </a:prstTxWarp>
          </a:bodyPr>
          <a:lstStyle/>
          <a:p>
            <a:endParaRPr lang="en-US"/>
          </a:p>
        </p:txBody>
      </p:sp>
      <p:sp>
        <p:nvSpPr>
          <p:cNvPr id="81927" name="Line 7"/>
          <p:cNvSpPr>
            <a:spLocks noChangeShapeType="1"/>
          </p:cNvSpPr>
          <p:nvPr/>
        </p:nvSpPr>
        <p:spPr bwMode="auto">
          <a:xfrm flipH="1" flipV="1">
            <a:off x="2219207" y="3630081"/>
            <a:ext cx="4295491" cy="0"/>
          </a:xfrm>
          <a:prstGeom prst="line">
            <a:avLst/>
          </a:prstGeom>
          <a:noFill/>
          <a:ln w="38100" cmpd="sng">
            <a:solidFill>
              <a:schemeClr val="tx1"/>
            </a:solidFill>
            <a:round/>
            <a:headEnd type="triangle" w="med" len="lg"/>
            <a:tailEnd type="triangle" w="med" len="lg"/>
          </a:ln>
          <a:effectLst/>
        </p:spPr>
        <p:txBody>
          <a:bodyPr>
            <a:prstTxWarp prst="textNoShape">
              <a:avLst/>
            </a:prstTxWarp>
          </a:bodyPr>
          <a:lstStyle/>
          <a:p>
            <a:endParaRPr lang="en-US"/>
          </a:p>
        </p:txBody>
      </p:sp>
      <p:sp>
        <p:nvSpPr>
          <p:cNvPr id="81930" name="Line 10"/>
          <p:cNvSpPr>
            <a:spLocks noChangeShapeType="1"/>
          </p:cNvSpPr>
          <p:nvPr/>
        </p:nvSpPr>
        <p:spPr bwMode="auto">
          <a:xfrm flipH="1">
            <a:off x="2371606" y="2501901"/>
            <a:ext cx="4003791" cy="2252132"/>
          </a:xfrm>
          <a:prstGeom prst="line">
            <a:avLst/>
          </a:prstGeom>
          <a:noFill/>
          <a:ln w="38100" cmpd="sng">
            <a:solidFill>
              <a:schemeClr val="tx1"/>
            </a:solidFill>
            <a:round/>
            <a:headEnd type="triangle" w="med" len="lg"/>
            <a:tailEnd type="triangle" w="med" len="lg"/>
          </a:ln>
          <a:effectLst/>
        </p:spPr>
        <p:txBody>
          <a:bodyPr>
            <a:prstTxWarp prst="textNoShape">
              <a:avLst/>
            </a:prstTxWarp>
          </a:bodyPr>
          <a:lstStyle/>
          <a:p>
            <a:endParaRPr lang="en-US"/>
          </a:p>
        </p:txBody>
      </p:sp>
      <p:sp>
        <p:nvSpPr>
          <p:cNvPr id="81932" name="Text Box 12"/>
          <p:cNvSpPr txBox="1">
            <a:spLocks noChangeArrowheads="1"/>
          </p:cNvSpPr>
          <p:nvPr/>
        </p:nvSpPr>
        <p:spPr bwMode="auto">
          <a:xfrm>
            <a:off x="3830424" y="1488797"/>
            <a:ext cx="1099874" cy="400110"/>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Trabajo</a:t>
            </a:r>
            <a:endParaRPr lang="en-US" sz="2000" b="1" i="0" dirty="0">
              <a:latin typeface="Times"/>
              <a:cs typeface="Times"/>
            </a:endParaRPr>
          </a:p>
        </p:txBody>
      </p:sp>
      <p:sp>
        <p:nvSpPr>
          <p:cNvPr id="81933" name="Text Box 13"/>
          <p:cNvSpPr txBox="1">
            <a:spLocks noChangeArrowheads="1"/>
          </p:cNvSpPr>
          <p:nvPr/>
        </p:nvSpPr>
        <p:spPr bwMode="auto">
          <a:xfrm>
            <a:off x="6301782" y="1058783"/>
            <a:ext cx="2263911" cy="1631216"/>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Tareas</a:t>
            </a:r>
            <a:r>
              <a:rPr lang="en-US" sz="2000" b="1" dirty="0">
                <a:latin typeface="Times"/>
                <a:cs typeface="Times"/>
              </a:rPr>
              <a:t> del </a:t>
            </a:r>
            <a:r>
              <a:rPr lang="en-US" sz="2000" b="1" dirty="0" err="1">
                <a:latin typeface="Times"/>
                <a:cs typeface="Times"/>
              </a:rPr>
              <a:t>hogar</a:t>
            </a:r>
            <a:endParaRPr lang="en-US" sz="2000" b="1" dirty="0">
              <a:latin typeface="Times"/>
              <a:cs typeface="Times"/>
            </a:endParaRPr>
          </a:p>
          <a:p>
            <a:pPr algn="ctr"/>
            <a:r>
              <a:rPr lang="en-US" sz="2000" b="1" dirty="0">
                <a:latin typeface="Times"/>
                <a:cs typeface="Times"/>
              </a:rPr>
              <a:t>(</a:t>
            </a:r>
            <a:r>
              <a:rPr lang="en-US" sz="2000" b="1" dirty="0" err="1">
                <a:latin typeface="Times"/>
                <a:cs typeface="Times"/>
              </a:rPr>
              <a:t>Decorar</a:t>
            </a:r>
            <a:r>
              <a:rPr lang="en-US" sz="2000" b="1" dirty="0">
                <a:latin typeface="Times"/>
                <a:cs typeface="Times"/>
              </a:rPr>
              <a:t>, </a:t>
            </a:r>
            <a:r>
              <a:rPr lang="en-US" sz="2000" b="1" dirty="0" err="1">
                <a:latin typeface="Times"/>
                <a:cs typeface="Times"/>
              </a:rPr>
              <a:t>estirar</a:t>
            </a:r>
            <a:r>
              <a:rPr lang="en-US" sz="2000" b="1" dirty="0">
                <a:latin typeface="Times"/>
                <a:cs typeface="Times"/>
              </a:rPr>
              <a:t> </a:t>
            </a:r>
            <a:r>
              <a:rPr lang="en-US" sz="2000" b="1" dirty="0" err="1">
                <a:latin typeface="Times"/>
                <a:cs typeface="Times"/>
              </a:rPr>
              <a:t>presupuestos</a:t>
            </a:r>
            <a:r>
              <a:rPr lang="en-US" sz="2000" b="1" dirty="0">
                <a:latin typeface="Times"/>
                <a:cs typeface="Times"/>
              </a:rPr>
              <a:t>, </a:t>
            </a:r>
            <a:r>
              <a:rPr lang="en-US" sz="2000" b="1" dirty="0" err="1">
                <a:latin typeface="Times"/>
                <a:cs typeface="Times"/>
              </a:rPr>
              <a:t>programar</a:t>
            </a:r>
            <a:r>
              <a:rPr lang="en-US" sz="2000" b="1" dirty="0">
                <a:latin typeface="Times"/>
                <a:cs typeface="Times"/>
              </a:rPr>
              <a:t>, </a:t>
            </a:r>
            <a:r>
              <a:rPr lang="en-US" sz="2000" b="1" dirty="0" err="1">
                <a:latin typeface="Times"/>
                <a:cs typeface="Times"/>
              </a:rPr>
              <a:t>organizar</a:t>
            </a:r>
            <a:r>
              <a:rPr lang="en-US" sz="2000" b="1" dirty="0">
                <a:latin typeface="Times"/>
                <a:cs typeface="Times"/>
              </a:rPr>
              <a:t>)</a:t>
            </a:r>
            <a:endParaRPr lang="en-US" sz="2000" b="1" i="0" dirty="0">
              <a:latin typeface="Times"/>
              <a:cs typeface="Times"/>
            </a:endParaRPr>
          </a:p>
        </p:txBody>
      </p:sp>
      <p:sp>
        <p:nvSpPr>
          <p:cNvPr id="81934" name="Text Box 14"/>
          <p:cNvSpPr txBox="1">
            <a:spLocks noChangeArrowheads="1"/>
          </p:cNvSpPr>
          <p:nvPr/>
        </p:nvSpPr>
        <p:spPr bwMode="auto">
          <a:xfrm>
            <a:off x="6595524" y="3289291"/>
            <a:ext cx="1583267" cy="707886"/>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Apariencia</a:t>
            </a:r>
            <a:r>
              <a:rPr lang="en-US" sz="2000" b="1" dirty="0">
                <a:latin typeface="Times"/>
                <a:cs typeface="Times"/>
              </a:rPr>
              <a:t> </a:t>
            </a:r>
          </a:p>
          <a:p>
            <a:pPr algn="ctr"/>
            <a:r>
              <a:rPr lang="en-US" sz="2000" b="1" dirty="0">
                <a:latin typeface="Times"/>
                <a:cs typeface="Times"/>
              </a:rPr>
              <a:t>Personal</a:t>
            </a:r>
          </a:p>
        </p:txBody>
      </p:sp>
      <p:sp>
        <p:nvSpPr>
          <p:cNvPr id="81935" name="Text Box 15"/>
          <p:cNvSpPr txBox="1">
            <a:spLocks noChangeArrowheads="1"/>
          </p:cNvSpPr>
          <p:nvPr/>
        </p:nvSpPr>
        <p:spPr bwMode="auto">
          <a:xfrm>
            <a:off x="6327773" y="4863007"/>
            <a:ext cx="1292217" cy="707886"/>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Intereses</a:t>
            </a:r>
            <a:r>
              <a:rPr lang="en-US" sz="2000" b="1" dirty="0">
                <a:latin typeface="Times"/>
                <a:cs typeface="Times"/>
              </a:rPr>
              <a:t>, </a:t>
            </a:r>
            <a:r>
              <a:rPr lang="en-US" sz="2000" b="1" dirty="0" err="1">
                <a:latin typeface="Times"/>
                <a:cs typeface="Times"/>
              </a:rPr>
              <a:t>Aficiones</a:t>
            </a:r>
            <a:endParaRPr lang="en-US" sz="2000" b="1" i="0" dirty="0">
              <a:latin typeface="Times"/>
              <a:cs typeface="Times"/>
            </a:endParaRPr>
          </a:p>
        </p:txBody>
      </p:sp>
      <p:sp>
        <p:nvSpPr>
          <p:cNvPr id="81936" name="Text Box 16"/>
          <p:cNvSpPr txBox="1">
            <a:spLocks noChangeArrowheads="1"/>
          </p:cNvSpPr>
          <p:nvPr/>
        </p:nvSpPr>
        <p:spPr bwMode="auto">
          <a:xfrm>
            <a:off x="3752317" y="5448295"/>
            <a:ext cx="1268413" cy="707886"/>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Servicio</a:t>
            </a:r>
            <a:r>
              <a:rPr lang="en-US" sz="2000" b="1" dirty="0">
                <a:latin typeface="Times"/>
                <a:cs typeface="Times"/>
              </a:rPr>
              <a:t> a </a:t>
            </a:r>
            <a:r>
              <a:rPr lang="en-US" sz="2000" b="1" dirty="0" err="1">
                <a:latin typeface="Times"/>
                <a:cs typeface="Times"/>
              </a:rPr>
              <a:t>otros</a:t>
            </a:r>
            <a:endParaRPr lang="en-US" sz="2000" b="1" i="0" dirty="0">
              <a:latin typeface="Times"/>
              <a:cs typeface="Times"/>
            </a:endParaRPr>
          </a:p>
        </p:txBody>
      </p:sp>
      <p:sp>
        <p:nvSpPr>
          <p:cNvPr id="81937" name="Text Box 17"/>
          <p:cNvSpPr txBox="1">
            <a:spLocks noChangeArrowheads="1"/>
          </p:cNvSpPr>
          <p:nvPr/>
        </p:nvSpPr>
        <p:spPr bwMode="auto">
          <a:xfrm>
            <a:off x="639236" y="4794446"/>
            <a:ext cx="1753536" cy="1015663"/>
          </a:xfrm>
          <a:prstGeom prst="rect">
            <a:avLst/>
          </a:prstGeom>
          <a:noFill/>
          <a:ln w="9525">
            <a:noFill/>
            <a:miter lim="800000"/>
            <a:headEnd/>
            <a:tailEnd/>
          </a:ln>
          <a:effectLst/>
        </p:spPr>
        <p:txBody>
          <a:bodyPr wrap="square">
            <a:prstTxWarp prst="textNoShape">
              <a:avLst/>
            </a:prstTxWarp>
            <a:spAutoFit/>
          </a:bodyPr>
          <a:lstStyle/>
          <a:p>
            <a:pPr algn="ctr"/>
            <a:r>
              <a:rPr lang="en-US" sz="2000" b="1" dirty="0">
                <a:latin typeface="Times"/>
                <a:cs typeface="Times"/>
              </a:rPr>
              <a:t>Amistad y </a:t>
            </a:r>
            <a:r>
              <a:rPr lang="en-US" sz="2000" b="1" dirty="0" err="1">
                <a:latin typeface="Times"/>
                <a:cs typeface="Times"/>
              </a:rPr>
              <a:t>Relaciones</a:t>
            </a:r>
            <a:r>
              <a:rPr lang="en-US" sz="2000" b="1" dirty="0">
                <a:latin typeface="Times"/>
                <a:cs typeface="Times"/>
              </a:rPr>
              <a:t> </a:t>
            </a:r>
            <a:r>
              <a:rPr lang="en-US" sz="2000" b="1" dirty="0" err="1">
                <a:latin typeface="Times"/>
                <a:cs typeface="Times"/>
              </a:rPr>
              <a:t>Personales</a:t>
            </a:r>
            <a:endParaRPr lang="en-US" sz="2000" b="1" i="0" dirty="0">
              <a:latin typeface="Times"/>
              <a:cs typeface="Times"/>
            </a:endParaRPr>
          </a:p>
        </p:txBody>
      </p:sp>
      <p:sp>
        <p:nvSpPr>
          <p:cNvPr id="81938" name="Text Box 18"/>
          <p:cNvSpPr txBox="1">
            <a:spLocks noChangeArrowheads="1"/>
          </p:cNvSpPr>
          <p:nvPr/>
        </p:nvSpPr>
        <p:spPr bwMode="auto">
          <a:xfrm>
            <a:off x="450413" y="3422644"/>
            <a:ext cx="1756191" cy="400110"/>
          </a:xfrm>
          <a:prstGeom prst="rect">
            <a:avLst/>
          </a:prstGeom>
          <a:noFill/>
          <a:ln w="9525">
            <a:noFill/>
            <a:miter lim="800000"/>
            <a:headEnd/>
            <a:tailEnd/>
          </a:ln>
          <a:effectLst/>
        </p:spPr>
        <p:txBody>
          <a:bodyPr wrap="square">
            <a:prstTxWarp prst="textNoShape">
              <a:avLst/>
            </a:prstTxWarp>
            <a:spAutoFit/>
          </a:bodyPr>
          <a:lstStyle/>
          <a:p>
            <a:pPr algn="ctr"/>
            <a:r>
              <a:rPr lang="en-US" sz="2000" b="1" dirty="0" err="1">
                <a:latin typeface="Times"/>
                <a:cs typeface="Times"/>
              </a:rPr>
              <a:t>Espiritualidad</a:t>
            </a:r>
            <a:endParaRPr lang="en-US" sz="2000" b="1" i="0" dirty="0">
              <a:latin typeface="Times"/>
              <a:cs typeface="Times"/>
            </a:endParaRPr>
          </a:p>
        </p:txBody>
      </p:sp>
      <p:sp>
        <p:nvSpPr>
          <p:cNvPr id="81939" name="Text Box 19"/>
          <p:cNvSpPr txBox="1">
            <a:spLocks noChangeArrowheads="1"/>
          </p:cNvSpPr>
          <p:nvPr/>
        </p:nvSpPr>
        <p:spPr bwMode="auto">
          <a:xfrm>
            <a:off x="690416" y="1212671"/>
            <a:ext cx="1626157" cy="1477328"/>
          </a:xfrm>
          <a:prstGeom prst="rect">
            <a:avLst/>
          </a:prstGeom>
          <a:noFill/>
          <a:ln w="9525">
            <a:noFill/>
            <a:miter lim="800000"/>
            <a:headEnd/>
            <a:tailEnd/>
          </a:ln>
          <a:effectLst/>
        </p:spPr>
        <p:txBody>
          <a:bodyPr wrap="square">
            <a:prstTxWarp prst="textNoShape">
              <a:avLst/>
            </a:prstTxWarp>
            <a:spAutoFit/>
          </a:bodyPr>
          <a:lstStyle/>
          <a:p>
            <a:pPr algn="ctr"/>
            <a:r>
              <a:rPr lang="es-MX" b="1" dirty="0">
                <a:latin typeface="Times"/>
                <a:cs typeface="Times"/>
              </a:rPr>
              <a:t>Fomentando las relaciones con la familia y la crianza de los hijos</a:t>
            </a:r>
            <a:endParaRPr lang="en-US" b="1" i="0" dirty="0">
              <a:latin typeface="Times"/>
              <a:cs typeface="Times"/>
            </a:endParaRPr>
          </a:p>
        </p:txBody>
      </p:sp>
      <p:sp>
        <p:nvSpPr>
          <p:cNvPr id="81940" name="Text Box 20"/>
          <p:cNvSpPr txBox="1">
            <a:spLocks noChangeArrowheads="1"/>
          </p:cNvSpPr>
          <p:nvPr/>
        </p:nvSpPr>
        <p:spPr bwMode="auto">
          <a:xfrm>
            <a:off x="0" y="19050"/>
            <a:ext cx="9144000" cy="584775"/>
          </a:xfrm>
          <a:prstGeom prst="rect">
            <a:avLst/>
          </a:prstGeom>
          <a:noFill/>
          <a:ln w="9525">
            <a:noFill/>
            <a:miter lim="800000"/>
            <a:headEnd/>
            <a:tailEnd/>
          </a:ln>
          <a:effectLst/>
        </p:spPr>
        <p:txBody>
          <a:bodyPr wrap="square">
            <a:prstTxWarp prst="textNoShape">
              <a:avLst/>
            </a:prstTxWarp>
            <a:spAutoFit/>
          </a:bodyPr>
          <a:lstStyle/>
          <a:p>
            <a:pPr algn="ctr"/>
            <a:r>
              <a:rPr lang="es-MX" sz="3200" b="1" dirty="0">
                <a:latin typeface="Times"/>
                <a:cs typeface="Times"/>
              </a:rPr>
              <a:t>Diversificación de la Creatividad en las Mujeres</a:t>
            </a:r>
            <a:endParaRPr lang="en-US" sz="3200" b="1" i="0" dirty="0">
              <a:latin typeface="Times"/>
              <a:cs typeface="Times"/>
            </a:endParaRPr>
          </a:p>
        </p:txBody>
      </p:sp>
      <p:sp>
        <p:nvSpPr>
          <p:cNvPr id="81922" name="Oval 2"/>
          <p:cNvSpPr>
            <a:spLocks noChangeArrowheads="1"/>
          </p:cNvSpPr>
          <p:nvPr/>
        </p:nvSpPr>
        <p:spPr bwMode="auto">
          <a:xfrm>
            <a:off x="2946400" y="2832100"/>
            <a:ext cx="2844800" cy="1600200"/>
          </a:xfrm>
          <a:prstGeom prst="ellipse">
            <a:avLst/>
          </a:prstGeom>
          <a:solidFill>
            <a:srgbClr val="D6ABDF"/>
          </a:solidFill>
          <a:ln w="38100" cmpd="sng">
            <a:solidFill>
              <a:schemeClr val="tx1"/>
            </a:solidFill>
            <a:round/>
            <a:headEnd/>
            <a:tailEnd/>
          </a:ln>
          <a:effectLst/>
        </p:spPr>
        <p:txBody>
          <a:bodyPr wrap="none" anchor="ctr">
            <a:prstTxWarp prst="textNoShape">
              <a:avLst/>
            </a:prstTxWarp>
          </a:bodyPr>
          <a:lstStyle/>
          <a:p>
            <a:endParaRPr lang="en-US"/>
          </a:p>
        </p:txBody>
      </p:sp>
      <p:sp>
        <p:nvSpPr>
          <p:cNvPr id="81931" name="Text Box 11"/>
          <p:cNvSpPr txBox="1">
            <a:spLocks noChangeArrowheads="1"/>
          </p:cNvSpPr>
          <p:nvPr/>
        </p:nvSpPr>
        <p:spPr bwMode="auto">
          <a:xfrm>
            <a:off x="2946400" y="2922928"/>
            <a:ext cx="2859078" cy="1477328"/>
          </a:xfrm>
          <a:prstGeom prst="rect">
            <a:avLst/>
          </a:prstGeom>
          <a:noFill/>
          <a:ln w="9525">
            <a:noFill/>
            <a:miter lim="800000"/>
            <a:headEnd/>
            <a:tailEnd/>
          </a:ln>
          <a:effectLst/>
        </p:spPr>
        <p:txBody>
          <a:bodyPr wrap="square">
            <a:prstTxWarp prst="textNoShape">
              <a:avLst/>
            </a:prstTxWarp>
            <a:spAutoFit/>
          </a:bodyPr>
          <a:lstStyle/>
          <a:p>
            <a:pPr algn="ctr"/>
            <a:r>
              <a:rPr lang="en-US" sz="3000" b="1" dirty="0" err="1">
                <a:latin typeface="Times"/>
                <a:cs typeface="Times"/>
              </a:rPr>
              <a:t>Creatividad</a:t>
            </a:r>
            <a:r>
              <a:rPr lang="en-US" sz="3000" b="1" dirty="0">
                <a:latin typeface="Times"/>
                <a:cs typeface="Times"/>
              </a:rPr>
              <a:t> </a:t>
            </a:r>
            <a:endParaRPr lang="en-US" sz="3000" b="1" i="0" dirty="0">
              <a:latin typeface="Times"/>
              <a:cs typeface="Times"/>
            </a:endParaRPr>
          </a:p>
          <a:p>
            <a:pPr algn="ctr"/>
            <a:r>
              <a:rPr lang="en-US" sz="3000" b="1" dirty="0" err="1">
                <a:latin typeface="Times"/>
                <a:cs typeface="Times"/>
              </a:rPr>
              <a:t>en</a:t>
            </a:r>
            <a:r>
              <a:rPr lang="en-US" sz="3000" b="1" dirty="0">
                <a:latin typeface="Times"/>
                <a:cs typeface="Times"/>
              </a:rPr>
              <a:t> las</a:t>
            </a:r>
          </a:p>
          <a:p>
            <a:pPr algn="ctr"/>
            <a:r>
              <a:rPr lang="en-US" sz="3000" b="1" dirty="0" err="1">
                <a:latin typeface="Times"/>
                <a:cs typeface="Times"/>
              </a:rPr>
              <a:t>Mujeres</a:t>
            </a:r>
            <a:endParaRPr lang="en-US" sz="3000" b="1" i="0" dirty="0">
              <a:latin typeface="Times"/>
              <a:cs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1939"/>
                                        </p:tgtEl>
                                        <p:attrNameLst>
                                          <p:attrName>style.visibility</p:attrName>
                                        </p:attrNameLst>
                                      </p:cBhvr>
                                      <p:to>
                                        <p:strVal val="visible"/>
                                      </p:to>
                                    </p:set>
                                    <p:animEffect transition="in" filter="fade">
                                      <p:cBhvr>
                                        <p:cTn id="7" dur="100"/>
                                        <p:tgtEl>
                                          <p:spTgt spid="81939"/>
                                        </p:tgtEl>
                                      </p:cBhvr>
                                    </p:animEffect>
                                    <p:anim calcmode="lin" valueType="num">
                                      <p:cBhvr>
                                        <p:cTn id="8" dur="400" fill="hold"/>
                                        <p:tgtEl>
                                          <p:spTgt spid="81939"/>
                                        </p:tgtEl>
                                        <p:attrNameLst>
                                          <p:attrName>ppt_x</p:attrName>
                                        </p:attrNameLst>
                                      </p:cBhvr>
                                      <p:tavLst>
                                        <p:tav tm="0">
                                          <p:val>
                                            <p:strVal val="#ppt_x"/>
                                          </p:val>
                                        </p:tav>
                                        <p:tav tm="100000">
                                          <p:val>
                                            <p:strVal val="#ppt_x"/>
                                          </p:val>
                                        </p:tav>
                                      </p:tavLst>
                                    </p:anim>
                                    <p:anim calcmode="lin" valueType="num">
                                      <p:cBhvr>
                                        <p:cTn id="9" dur="400" fill="hold"/>
                                        <p:tgtEl>
                                          <p:spTgt spid="8193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19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19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81938"/>
                                        </p:tgtEl>
                                        <p:attrNameLst>
                                          <p:attrName>style.visibility</p:attrName>
                                        </p:attrNameLst>
                                      </p:cBhvr>
                                      <p:to>
                                        <p:strVal val="visible"/>
                                      </p:to>
                                    </p:set>
                                    <p:anim calcmode="lin" valueType="num">
                                      <p:cBhvr>
                                        <p:cTn id="16" dur="500" decel="50000" fill="hold">
                                          <p:stCondLst>
                                            <p:cond delay="0"/>
                                          </p:stCondLst>
                                        </p:cTn>
                                        <p:tgtEl>
                                          <p:spTgt spid="81938"/>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81938"/>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81938"/>
                                        </p:tgtEl>
                                        <p:attrNameLst>
                                          <p:attrName>ppt_w</p:attrName>
                                        </p:attrNameLst>
                                      </p:cBhvr>
                                      <p:tavLst>
                                        <p:tav tm="0">
                                          <p:val>
                                            <p:strVal val="#ppt_w*.05"/>
                                          </p:val>
                                        </p:tav>
                                        <p:tav tm="100000">
                                          <p:val>
                                            <p:strVal val="#ppt_w"/>
                                          </p:val>
                                        </p:tav>
                                      </p:tavLst>
                                    </p:anim>
                                    <p:anim calcmode="lin" valueType="num">
                                      <p:cBhvr>
                                        <p:cTn id="19" dur="1000" fill="hold"/>
                                        <p:tgtEl>
                                          <p:spTgt spid="81938"/>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81938"/>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81938"/>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81938"/>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81938"/>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81937"/>
                                        </p:tgtEl>
                                        <p:attrNameLst>
                                          <p:attrName>style.visibility</p:attrName>
                                        </p:attrNameLst>
                                      </p:cBhvr>
                                      <p:to>
                                        <p:strVal val="visible"/>
                                      </p:to>
                                    </p:set>
                                    <p:anim calcmode="lin" valueType="num">
                                      <p:cBhvr>
                                        <p:cTn id="28" dur="500" decel="50000" fill="hold">
                                          <p:stCondLst>
                                            <p:cond delay="0"/>
                                          </p:stCondLst>
                                        </p:cTn>
                                        <p:tgtEl>
                                          <p:spTgt spid="8193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8193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81937"/>
                                        </p:tgtEl>
                                        <p:attrNameLst>
                                          <p:attrName>ppt_w</p:attrName>
                                        </p:attrNameLst>
                                      </p:cBhvr>
                                      <p:tavLst>
                                        <p:tav tm="0">
                                          <p:val>
                                            <p:strVal val="#ppt_w*.05"/>
                                          </p:val>
                                        </p:tav>
                                        <p:tav tm="100000">
                                          <p:val>
                                            <p:strVal val="#ppt_w"/>
                                          </p:val>
                                        </p:tav>
                                      </p:tavLst>
                                    </p:anim>
                                    <p:anim calcmode="lin" valueType="num">
                                      <p:cBhvr>
                                        <p:cTn id="31" dur="1000" fill="hold"/>
                                        <p:tgtEl>
                                          <p:spTgt spid="8193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8193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8193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8193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81937"/>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1936"/>
                                        </p:tgtEl>
                                        <p:attrNameLst>
                                          <p:attrName>style.visibility</p:attrName>
                                        </p:attrNameLst>
                                      </p:cBhvr>
                                      <p:to>
                                        <p:strVal val="visible"/>
                                      </p:to>
                                    </p:set>
                                    <p:animEffect transition="in" filter="fade">
                                      <p:cBhvr>
                                        <p:cTn id="40" dur="1000"/>
                                        <p:tgtEl>
                                          <p:spTgt spid="81936"/>
                                        </p:tgtEl>
                                      </p:cBhvr>
                                    </p:animEffect>
                                    <p:anim calcmode="lin" valueType="num">
                                      <p:cBhvr>
                                        <p:cTn id="41" dur="1000" fill="hold"/>
                                        <p:tgtEl>
                                          <p:spTgt spid="81936"/>
                                        </p:tgtEl>
                                        <p:attrNameLst>
                                          <p:attrName>ppt_x</p:attrName>
                                        </p:attrNameLst>
                                      </p:cBhvr>
                                      <p:tavLst>
                                        <p:tav tm="0">
                                          <p:val>
                                            <p:strVal val="#ppt_x"/>
                                          </p:val>
                                        </p:tav>
                                        <p:tav tm="100000">
                                          <p:val>
                                            <p:strVal val="#ppt_x"/>
                                          </p:val>
                                        </p:tav>
                                      </p:tavLst>
                                    </p:anim>
                                    <p:anim calcmode="lin" valueType="num">
                                      <p:cBhvr>
                                        <p:cTn id="42" dur="900" decel="100000" fill="hold"/>
                                        <p:tgtEl>
                                          <p:spTgt spid="8193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193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81935"/>
                                        </p:tgtEl>
                                        <p:attrNameLst>
                                          <p:attrName>style.visibility</p:attrName>
                                        </p:attrNameLst>
                                      </p:cBhvr>
                                      <p:to>
                                        <p:strVal val="visible"/>
                                      </p:to>
                                    </p:set>
                                    <p:animEffect transition="in" filter="fade">
                                      <p:cBhvr>
                                        <p:cTn id="48" dur="1000"/>
                                        <p:tgtEl>
                                          <p:spTgt spid="81935"/>
                                        </p:tgtEl>
                                      </p:cBhvr>
                                    </p:animEffect>
                                    <p:anim calcmode="lin" valueType="num">
                                      <p:cBhvr>
                                        <p:cTn id="49" dur="1000" fill="hold"/>
                                        <p:tgtEl>
                                          <p:spTgt spid="81935"/>
                                        </p:tgtEl>
                                        <p:attrNameLst>
                                          <p:attrName>ppt_x</p:attrName>
                                        </p:attrNameLst>
                                      </p:cBhvr>
                                      <p:tavLst>
                                        <p:tav tm="0">
                                          <p:val>
                                            <p:strVal val="#ppt_x"/>
                                          </p:val>
                                        </p:tav>
                                        <p:tav tm="100000">
                                          <p:val>
                                            <p:strVal val="#ppt_x"/>
                                          </p:val>
                                        </p:tav>
                                      </p:tavLst>
                                    </p:anim>
                                    <p:anim calcmode="lin" valueType="num">
                                      <p:cBhvr>
                                        <p:cTn id="50" dur="900" decel="100000" fill="hold"/>
                                        <p:tgtEl>
                                          <p:spTgt spid="81935"/>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81935"/>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81934"/>
                                        </p:tgtEl>
                                        <p:attrNameLst>
                                          <p:attrName>style.visibility</p:attrName>
                                        </p:attrNameLst>
                                      </p:cBhvr>
                                      <p:to>
                                        <p:strVal val="visible"/>
                                      </p:to>
                                    </p:set>
                                    <p:animEffect transition="in" filter="fade">
                                      <p:cBhvr>
                                        <p:cTn id="56" dur="1000"/>
                                        <p:tgtEl>
                                          <p:spTgt spid="81934"/>
                                        </p:tgtEl>
                                      </p:cBhvr>
                                    </p:animEffect>
                                    <p:anim calcmode="lin" valueType="num">
                                      <p:cBhvr>
                                        <p:cTn id="57" dur="1000" fill="hold"/>
                                        <p:tgtEl>
                                          <p:spTgt spid="81934"/>
                                        </p:tgtEl>
                                        <p:attrNameLst>
                                          <p:attrName>ppt_x</p:attrName>
                                        </p:attrNameLst>
                                      </p:cBhvr>
                                      <p:tavLst>
                                        <p:tav tm="0">
                                          <p:val>
                                            <p:strVal val="#ppt_x"/>
                                          </p:val>
                                        </p:tav>
                                        <p:tav tm="100000">
                                          <p:val>
                                            <p:strVal val="#ppt_x"/>
                                          </p:val>
                                        </p:tav>
                                      </p:tavLst>
                                    </p:anim>
                                    <p:anim calcmode="lin" valueType="num">
                                      <p:cBhvr>
                                        <p:cTn id="58" dur="900" decel="100000" fill="hold"/>
                                        <p:tgtEl>
                                          <p:spTgt spid="81934"/>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81934"/>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81933"/>
                                        </p:tgtEl>
                                        <p:attrNameLst>
                                          <p:attrName>style.visibility</p:attrName>
                                        </p:attrNameLst>
                                      </p:cBhvr>
                                      <p:to>
                                        <p:strVal val="visible"/>
                                      </p:to>
                                    </p:set>
                                    <p:anim calcmode="lin" valueType="num">
                                      <p:cBhvr>
                                        <p:cTn id="64" dur="500" decel="50000" fill="hold">
                                          <p:stCondLst>
                                            <p:cond delay="0"/>
                                          </p:stCondLst>
                                        </p:cTn>
                                        <p:tgtEl>
                                          <p:spTgt spid="81933"/>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81933"/>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81933"/>
                                        </p:tgtEl>
                                        <p:attrNameLst>
                                          <p:attrName>ppt_w</p:attrName>
                                        </p:attrNameLst>
                                      </p:cBhvr>
                                      <p:tavLst>
                                        <p:tav tm="0">
                                          <p:val>
                                            <p:strVal val="#ppt_w*.05"/>
                                          </p:val>
                                        </p:tav>
                                        <p:tav tm="100000">
                                          <p:val>
                                            <p:strVal val="#ppt_w"/>
                                          </p:val>
                                        </p:tav>
                                      </p:tavLst>
                                    </p:anim>
                                    <p:anim calcmode="lin" valueType="num">
                                      <p:cBhvr>
                                        <p:cTn id="67" dur="1000" fill="hold"/>
                                        <p:tgtEl>
                                          <p:spTgt spid="81933"/>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81933"/>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81933"/>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81933"/>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81933"/>
                                        </p:tgtEl>
                                      </p:cBhvr>
                                    </p:animEffect>
                                  </p:childTnLst>
                                </p:cTn>
                              </p:par>
                            </p:childTnLst>
                          </p:cTn>
                        </p:par>
                      </p:childTnLst>
                    </p:cTn>
                  </p:par>
                  <p:par>
                    <p:cTn id="72" fill="hold">
                      <p:stCondLst>
                        <p:cond delay="indefinite"/>
                      </p:stCondLst>
                      <p:childTnLst>
                        <p:par>
                          <p:cTn id="73" fill="hold">
                            <p:stCondLst>
                              <p:cond delay="0"/>
                            </p:stCondLst>
                            <p:childTnLst>
                              <p:par>
                                <p:cTn id="74" presetID="25" presetClass="entr" presetSubtype="0" fill="hold" grpId="0" nodeType="clickEffect">
                                  <p:stCondLst>
                                    <p:cond delay="0"/>
                                  </p:stCondLst>
                                  <p:childTnLst>
                                    <p:set>
                                      <p:cBhvr>
                                        <p:cTn id="75" dur="1" fill="hold">
                                          <p:stCondLst>
                                            <p:cond delay="0"/>
                                          </p:stCondLst>
                                        </p:cTn>
                                        <p:tgtEl>
                                          <p:spTgt spid="81931"/>
                                        </p:tgtEl>
                                        <p:attrNameLst>
                                          <p:attrName>style.visibility</p:attrName>
                                        </p:attrNameLst>
                                      </p:cBhvr>
                                      <p:to>
                                        <p:strVal val="visible"/>
                                      </p:to>
                                    </p:set>
                                    <p:anim calcmode="lin" valueType="num">
                                      <p:cBhvr>
                                        <p:cTn id="76" dur="500" decel="50000" fill="hold">
                                          <p:stCondLst>
                                            <p:cond delay="0"/>
                                          </p:stCondLst>
                                        </p:cTn>
                                        <p:tgtEl>
                                          <p:spTgt spid="81931"/>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81931"/>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81931"/>
                                        </p:tgtEl>
                                        <p:attrNameLst>
                                          <p:attrName>ppt_w</p:attrName>
                                        </p:attrNameLst>
                                      </p:cBhvr>
                                      <p:tavLst>
                                        <p:tav tm="0">
                                          <p:val>
                                            <p:strVal val="#ppt_w*.05"/>
                                          </p:val>
                                        </p:tav>
                                        <p:tav tm="100000">
                                          <p:val>
                                            <p:strVal val="#ppt_w"/>
                                          </p:val>
                                        </p:tav>
                                      </p:tavLst>
                                    </p:anim>
                                    <p:anim calcmode="lin" valueType="num">
                                      <p:cBhvr>
                                        <p:cTn id="79" dur="1000" fill="hold"/>
                                        <p:tgtEl>
                                          <p:spTgt spid="81931"/>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81931"/>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81931"/>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81931"/>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3" grpId="0"/>
      <p:bldP spid="81934" grpId="0"/>
      <p:bldP spid="81935" grpId="0"/>
      <p:bldP spid="81936" grpId="0"/>
      <p:bldP spid="81937" grpId="0"/>
      <p:bldP spid="81938" grpId="0"/>
      <p:bldP spid="81939" grpId="0"/>
      <p:bldP spid="819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a:extLst>
              <a:ext uri="{FF2B5EF4-FFF2-40B4-BE49-F238E27FC236}">
                <a16:creationId xmlns:a16="http://schemas.microsoft.com/office/drawing/2014/main" id="{9D611C55-9799-48F1-956A-41CA732FE05E}"/>
              </a:ext>
            </a:extLst>
          </p:cNvPr>
          <p:cNvSpPr txBox="1">
            <a:spLocks noChangeArrowheads="1"/>
          </p:cNvSpPr>
          <p:nvPr/>
        </p:nvSpPr>
        <p:spPr bwMode="auto">
          <a:xfrm>
            <a:off x="711200" y="114300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s-MX" altLang="es-MX">
              <a:latin typeface="Times New Roman" panose="02020603050405020304" pitchFamily="18" charset="0"/>
              <a:ea typeface="ＭＳ Ｐゴシック" panose="020B0600070205080204" pitchFamily="34" charset="-128"/>
            </a:endParaRPr>
          </a:p>
        </p:txBody>
      </p:sp>
      <p:sp>
        <p:nvSpPr>
          <p:cNvPr id="99331" name="Text Box 3">
            <a:extLst>
              <a:ext uri="{FF2B5EF4-FFF2-40B4-BE49-F238E27FC236}">
                <a16:creationId xmlns:a16="http://schemas.microsoft.com/office/drawing/2014/main" id="{407F4D27-0CC6-4C34-9D9B-CB23AFBA3DC9}"/>
              </a:ext>
            </a:extLst>
          </p:cNvPr>
          <p:cNvSpPr txBox="1">
            <a:spLocks noChangeArrowheads="1"/>
          </p:cNvSpPr>
          <p:nvPr/>
        </p:nvSpPr>
        <p:spPr bwMode="auto">
          <a:xfrm>
            <a:off x="1422400" y="920621"/>
            <a:ext cx="6299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37931725" indent="-37474525">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es-MX" altLang="es-MX" sz="3200" i="1" dirty="0">
                <a:solidFill>
                  <a:schemeClr val="tx2"/>
                </a:solidFill>
                <a:latin typeface="Times New Roman" panose="02020603050405020304" pitchFamily="18" charset="0"/>
                <a:ea typeface="ＭＳ Ｐゴシック" panose="020B0600070205080204" pitchFamily="34" charset="-128"/>
              </a:rPr>
              <a:t>Estudio de Caso de Lee Creciendo como mujer sobresaliente</a:t>
            </a:r>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eaLnBrk="1" hangingPunct="1"/>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a:r>
              <a:rPr lang="en-US" altLang="es-MX" sz="3200" i="1" dirty="0">
                <a:solidFill>
                  <a:schemeClr val="tx2"/>
                </a:solidFill>
                <a:latin typeface="Times New Roman" panose="02020603050405020304" pitchFamily="18" charset="0"/>
                <a:ea typeface="ＭＳ Ｐゴシック" panose="020B0600070205080204" pitchFamily="34" charset="-128"/>
              </a:rPr>
              <a:t>Escuela Primaria y </a:t>
            </a:r>
            <a:r>
              <a:rPr lang="en-US" altLang="es-MX" sz="3200" i="1" dirty="0" err="1">
                <a:solidFill>
                  <a:schemeClr val="tx2"/>
                </a:solidFill>
                <a:latin typeface="Times New Roman" panose="02020603050405020304" pitchFamily="18" charset="0"/>
                <a:ea typeface="ＭＳ Ｐゴシック" panose="020B0600070205080204" pitchFamily="34" charset="-128"/>
              </a:rPr>
              <a:t>Secundaria</a:t>
            </a:r>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eaLnBrk="1" hangingPunct="1"/>
            <a:r>
              <a:rPr lang="en-US" altLang="es-MX" sz="3200" i="1" dirty="0">
                <a:solidFill>
                  <a:schemeClr val="tx2"/>
                </a:solidFill>
                <a:latin typeface="Times New Roman" panose="02020603050405020304" pitchFamily="18" charset="0"/>
                <a:ea typeface="ＭＳ Ｐゴシック" panose="020B0600070205080204" pitchFamily="34" charset="-128"/>
              </a:rPr>
              <a:t>Smith College</a:t>
            </a:r>
          </a:p>
          <a:p>
            <a:pPr algn="ctr" eaLnBrk="1" hangingPunct="1"/>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a:r>
              <a:rPr lang="es-MX" altLang="es-MX" sz="3200" i="1" dirty="0">
                <a:solidFill>
                  <a:schemeClr val="tx2"/>
                </a:solidFill>
                <a:latin typeface="Times New Roman" panose="02020603050405020304" pitchFamily="18" charset="0"/>
                <a:ea typeface="ＭＳ Ｐゴシック" panose="020B0600070205080204" pitchFamily="34" charset="-128"/>
              </a:rPr>
              <a:t>¿Estudiar la Universidad o no?</a:t>
            </a:r>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eaLnBrk="1" hangingPunct="1"/>
            <a:endParaRPr lang="en-US" altLang="es-MX" sz="3200" i="1" dirty="0">
              <a:solidFill>
                <a:schemeClr val="tx2"/>
              </a:solidFill>
              <a:latin typeface="Times New Roman" panose="02020603050405020304" pitchFamily="18" charset="0"/>
              <a:ea typeface="ＭＳ Ｐゴシック" panose="020B0600070205080204" pitchFamily="34" charset="-128"/>
            </a:endParaRPr>
          </a:p>
          <a:p>
            <a:pPr algn="ctr"/>
            <a:r>
              <a:rPr lang="en-US" altLang="es-MX" sz="3200" i="1" dirty="0" err="1">
                <a:solidFill>
                  <a:schemeClr val="tx2"/>
                </a:solidFill>
                <a:latin typeface="Times New Roman" panose="02020603050405020304" pitchFamily="18" charset="0"/>
                <a:ea typeface="ＭＳ Ｐゴシック" panose="020B0600070205080204" pitchFamily="34" charset="-128"/>
              </a:rPr>
              <a:t>Trabajo</a:t>
            </a:r>
            <a:r>
              <a:rPr lang="en-US" altLang="es-MX" sz="3200" i="1" dirty="0">
                <a:solidFill>
                  <a:schemeClr val="tx2"/>
                </a:solidFill>
                <a:latin typeface="Times New Roman" panose="02020603050405020304" pitchFamily="18" charset="0"/>
                <a:ea typeface="ＭＳ Ｐゴシック" panose="020B0600070205080204" pitchFamily="34" charset="-128"/>
              </a:rPr>
              <a:t> </a:t>
            </a:r>
            <a:r>
              <a:rPr lang="en-US" altLang="es-MX" sz="3200" i="1" dirty="0" err="1">
                <a:solidFill>
                  <a:schemeClr val="tx2"/>
                </a:solidFill>
                <a:latin typeface="Times New Roman" panose="02020603050405020304" pitchFamily="18" charset="0"/>
                <a:ea typeface="ＭＳ Ｐゴシック" panose="020B0600070205080204" pitchFamily="34" charset="-128"/>
              </a:rPr>
              <a:t>en</a:t>
            </a:r>
            <a:r>
              <a:rPr lang="en-US" altLang="es-MX" sz="3200" i="1" dirty="0">
                <a:solidFill>
                  <a:schemeClr val="tx2"/>
                </a:solidFill>
                <a:latin typeface="Times New Roman" panose="02020603050405020304" pitchFamily="18" charset="0"/>
                <a:ea typeface="ＭＳ Ｐゴシック" panose="020B0600070205080204" pitchFamily="34" charset="-128"/>
              </a:rPr>
              <a:t> la </a:t>
            </a:r>
            <a:r>
              <a:rPr lang="en-US" altLang="es-MX" sz="3200" i="1" dirty="0" err="1">
                <a:solidFill>
                  <a:schemeClr val="tx2"/>
                </a:solidFill>
                <a:latin typeface="Times New Roman" panose="02020603050405020304" pitchFamily="18" charset="0"/>
                <a:ea typeface="ＭＳ Ｐゴシック" panose="020B0600070205080204" pitchFamily="34" charset="-128"/>
              </a:rPr>
              <a:t>actualidad</a:t>
            </a:r>
            <a:endParaRPr lang="en-US" altLang="es-MX" sz="3200" i="1" dirty="0">
              <a:solidFill>
                <a:schemeClr val="accent2"/>
              </a:solidFill>
              <a:latin typeface="Times New Roman" panose="02020603050405020304" pitchFamily="18" charset="0"/>
              <a:ea typeface="ＭＳ Ｐゴシック" panose="020B0600070205080204" pitchFamily="34"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D96A7A3-3A79-4F35-BBB8-A330E075372F}"/>
              </a:ext>
            </a:extLst>
          </p:cNvPr>
          <p:cNvSpPr>
            <a:spLocks noGrp="1" noChangeArrowheads="1"/>
          </p:cNvSpPr>
          <p:nvPr>
            <p:ph type="title" idx="4294967295"/>
          </p:nvPr>
        </p:nvSpPr>
        <p:spPr>
          <a:xfrm>
            <a:off x="787400" y="387405"/>
            <a:ext cx="7569200" cy="971550"/>
          </a:xfrm>
        </p:spPr>
        <p:txBody>
          <a:bodyPr/>
          <a:lstStyle/>
          <a:p>
            <a:r>
              <a:rPr lang="es-MX" altLang="es-MX" sz="2800" b="1" i="1" dirty="0">
                <a:latin typeface="Times New Roman" panose="02020603050405020304" pitchFamily="18" charset="0"/>
                <a:ea typeface="ＭＳ Ｐゴシック" panose="020B0600070205080204" pitchFamily="34" charset="-128"/>
              </a:rPr>
              <a:t>Estudio sobre Mujeres Eminentes: </a:t>
            </a:r>
            <a:br>
              <a:rPr lang="es-MX" altLang="es-MX" sz="2800" b="1" i="1" dirty="0">
                <a:latin typeface="Times New Roman" panose="02020603050405020304" pitchFamily="18" charset="0"/>
                <a:ea typeface="ＭＳ Ｐゴシック" panose="020B0600070205080204" pitchFamily="34" charset="-128"/>
              </a:rPr>
            </a:br>
            <a:r>
              <a:rPr lang="es-MX" altLang="es-MX" sz="2800" b="1" i="1" dirty="0">
                <a:latin typeface="Times New Roman" panose="02020603050405020304" pitchFamily="18" charset="0"/>
                <a:ea typeface="ＭＳ Ｐゴシック" panose="020B0600070205080204" pitchFamily="34" charset="-128"/>
              </a:rPr>
              <a:t>Decano en Ciencias</a:t>
            </a:r>
            <a:endParaRPr lang="en-US" altLang="es-MX" sz="2800" b="1" i="1" dirty="0">
              <a:latin typeface="Times New Roman" panose="02020603050405020304" pitchFamily="18" charset="0"/>
              <a:ea typeface="ＭＳ Ｐゴシック" panose="020B0600070205080204" pitchFamily="34" charset="-128"/>
            </a:endParaRPr>
          </a:p>
        </p:txBody>
      </p:sp>
      <p:sp>
        <p:nvSpPr>
          <p:cNvPr id="101379" name="Rectangle 5">
            <a:extLst>
              <a:ext uri="{FF2B5EF4-FFF2-40B4-BE49-F238E27FC236}">
                <a16:creationId xmlns:a16="http://schemas.microsoft.com/office/drawing/2014/main" id="{388EF4F9-7AB1-4033-B777-B27D3218B44A}"/>
              </a:ext>
            </a:extLst>
          </p:cNvPr>
          <p:cNvSpPr>
            <a:spLocks noChangeArrowheads="1"/>
          </p:cNvSpPr>
          <p:nvPr/>
        </p:nvSpPr>
        <p:spPr bwMode="auto">
          <a:xfrm>
            <a:off x="1828800" y="3333750"/>
            <a:ext cx="64008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20000"/>
              </a:spcBef>
            </a:pPr>
            <a:endParaRPr lang="en-US" altLang="es-MX" sz="2400">
              <a:latin typeface="Century" panose="02040604050505020304" pitchFamily="18" charset="0"/>
            </a:endParaRPr>
          </a:p>
          <a:p>
            <a:pPr eaLnBrk="1" hangingPunct="1">
              <a:spcBef>
                <a:spcPct val="20000"/>
              </a:spcBef>
              <a:buFontTx/>
              <a:buChar char="-"/>
            </a:pPr>
            <a:endParaRPr lang="en-US" altLang="es-MX" sz="2400">
              <a:latin typeface="Century" panose="02040604050505020304" pitchFamily="18" charset="0"/>
            </a:endParaRPr>
          </a:p>
          <a:p>
            <a:pPr eaLnBrk="1" hangingPunct="1">
              <a:spcBef>
                <a:spcPct val="20000"/>
              </a:spcBef>
            </a:pPr>
            <a:endParaRPr lang="en-US" altLang="es-MX" sz="2000" b="1">
              <a:latin typeface="Century" panose="02040604050505020304" pitchFamily="18" charset="0"/>
            </a:endParaRPr>
          </a:p>
        </p:txBody>
      </p:sp>
      <p:sp>
        <p:nvSpPr>
          <p:cNvPr id="101380" name="Rectangle 6">
            <a:extLst>
              <a:ext uri="{FF2B5EF4-FFF2-40B4-BE49-F238E27FC236}">
                <a16:creationId xmlns:a16="http://schemas.microsoft.com/office/drawing/2014/main" id="{4ECDF318-8DDE-4CE0-9A56-5A93738D9D57}"/>
              </a:ext>
            </a:extLst>
          </p:cNvPr>
          <p:cNvSpPr>
            <a:spLocks noChangeArrowheads="1"/>
          </p:cNvSpPr>
          <p:nvPr/>
        </p:nvSpPr>
        <p:spPr bwMode="auto">
          <a:xfrm>
            <a:off x="914400" y="3421063"/>
            <a:ext cx="72136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20000"/>
              </a:spcBef>
            </a:pPr>
            <a:endParaRPr lang="en-US" altLang="es-MX" sz="1400">
              <a:solidFill>
                <a:srgbClr val="006600"/>
              </a:solidFill>
              <a:latin typeface="Baskerville Old Face" panose="02020602080505020303" pitchFamily="18" charset="0"/>
            </a:endParaRPr>
          </a:p>
          <a:p>
            <a:pPr eaLnBrk="1" hangingPunct="1">
              <a:spcBef>
                <a:spcPct val="20000"/>
              </a:spcBef>
              <a:buFontTx/>
              <a:buChar char="•"/>
            </a:pPr>
            <a:endParaRPr lang="en-US" altLang="es-MX" sz="1400">
              <a:solidFill>
                <a:srgbClr val="006600"/>
              </a:solidFill>
              <a:latin typeface="Baskerville Old Face" panose="02020602080505020303" pitchFamily="18" charset="0"/>
            </a:endParaRPr>
          </a:p>
        </p:txBody>
      </p:sp>
      <p:sp>
        <p:nvSpPr>
          <p:cNvPr id="101381" name="Rectangle 7">
            <a:extLst>
              <a:ext uri="{FF2B5EF4-FFF2-40B4-BE49-F238E27FC236}">
                <a16:creationId xmlns:a16="http://schemas.microsoft.com/office/drawing/2014/main" id="{82909413-94DF-40FF-BD92-D0A85A110F24}"/>
              </a:ext>
            </a:extLst>
          </p:cNvPr>
          <p:cNvSpPr>
            <a:spLocks noChangeArrowheads="1"/>
          </p:cNvSpPr>
          <p:nvPr/>
        </p:nvSpPr>
        <p:spPr bwMode="auto">
          <a:xfrm>
            <a:off x="1244600" y="1627963"/>
            <a:ext cx="7569200" cy="467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623888" indent="-623888">
              <a:spcBef>
                <a:spcPct val="20000"/>
              </a:spcBef>
              <a:buBlip>
                <a:blip r:embed="rId3"/>
              </a:buBlip>
            </a:pPr>
            <a:r>
              <a:rPr lang="es-MX" altLang="es-MX" sz="2400" dirty="0"/>
              <a:t>Investigadora destacada</a:t>
            </a:r>
          </a:p>
          <a:p>
            <a:pPr marL="623888" indent="-623888">
              <a:spcBef>
                <a:spcPct val="20000"/>
              </a:spcBef>
              <a:buBlip>
                <a:blip r:embed="rId3"/>
              </a:buBlip>
            </a:pPr>
            <a:r>
              <a:rPr lang="es-MX" altLang="es-MX" sz="2400" dirty="0"/>
              <a:t>En la cumbre de su especialidad.</a:t>
            </a:r>
          </a:p>
          <a:p>
            <a:pPr marL="623888" indent="-623888">
              <a:spcBef>
                <a:spcPct val="20000"/>
              </a:spcBef>
              <a:buBlip>
                <a:blip r:embed="rId3"/>
              </a:buBlip>
            </a:pPr>
            <a:r>
              <a:rPr lang="es-MX" altLang="es-MX" sz="2400" dirty="0"/>
              <a:t>En camino hacia un Premio Nobel</a:t>
            </a:r>
          </a:p>
          <a:p>
            <a:pPr marL="623888" indent="-623888">
              <a:spcBef>
                <a:spcPct val="20000"/>
              </a:spcBef>
              <a:buBlip>
                <a:blip r:embed="rId3"/>
              </a:buBlip>
            </a:pPr>
            <a:r>
              <a:rPr lang="es-MX" altLang="es-MX" sz="2400" dirty="0"/>
              <a:t>Hizo una serie de elecciones.</a:t>
            </a:r>
          </a:p>
          <a:p>
            <a:pPr marL="623888" indent="-623888">
              <a:spcBef>
                <a:spcPct val="20000"/>
              </a:spcBef>
              <a:buBlip>
                <a:blip r:embed="rId3"/>
              </a:buBlip>
            </a:pPr>
            <a:r>
              <a:rPr lang="es-MX" altLang="es-MX" sz="2400" dirty="0"/>
              <a:t>Hijos y esposo</a:t>
            </a:r>
          </a:p>
          <a:p>
            <a:pPr marL="623888" indent="-623888">
              <a:spcBef>
                <a:spcPct val="20000"/>
              </a:spcBef>
              <a:buBlip>
                <a:blip r:embed="rId3"/>
              </a:buBlip>
            </a:pPr>
            <a:r>
              <a:rPr lang="es-MX" altLang="es-MX" sz="2400" dirty="0"/>
              <a:t>Tiempo dedicado a desarrollar un programa de divulgación para estudiantes de suma pobreza </a:t>
            </a:r>
          </a:p>
          <a:p>
            <a:pPr marL="623888" indent="-623888">
              <a:spcBef>
                <a:spcPct val="20000"/>
              </a:spcBef>
              <a:buBlip>
                <a:blip r:embed="rId3"/>
              </a:buBlip>
            </a:pPr>
            <a:r>
              <a:rPr lang="es-MX" altLang="es-MX" sz="2400" dirty="0"/>
              <a:t>Proseguido con sus pasatiempos (jardinera apasionada)</a:t>
            </a:r>
          </a:p>
          <a:p>
            <a:pPr marL="623888" indent="-623888">
              <a:spcBef>
                <a:spcPct val="20000"/>
              </a:spcBef>
              <a:buBlip>
                <a:blip r:embed="rId3"/>
              </a:buBlip>
            </a:pPr>
            <a:r>
              <a:rPr lang="es-MX" altLang="es-MX" sz="2400" dirty="0"/>
              <a:t>Vida feliz y contenta: satisfecha con sus elecciones. Pero…REALMENTE Creativa??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6" name="Picture 2" descr="Board Room"/>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bwMode="auto">
          <a:xfrm>
            <a:off x="715878" y="345954"/>
            <a:ext cx="7848600" cy="762000"/>
          </a:xfrm>
          <a:prstGeom prst="rect">
            <a:avLst/>
          </a:prstGeom>
          <a:noFill/>
          <a:ln>
            <a:miter lim="800000"/>
            <a:headEnd/>
            <a:tailEnd/>
          </a:ln>
        </p:spPr>
        <p:txBody>
          <a:bodyPr>
            <a:prstTxWarp prst="textNoShape">
              <a:avLst/>
            </a:prstTxWarp>
          </a:bodyPr>
          <a:lstStyle/>
          <a:p>
            <a:r>
              <a:rPr lang="en-US" sz="3600" dirty="0" err="1"/>
              <a:t>Recomendaciones</a:t>
            </a:r>
            <a:endParaRPr lang="en-US" sz="3600" dirty="0">
              <a:solidFill>
                <a:schemeClr val="tx1"/>
              </a:solidFill>
            </a:endParaRPr>
          </a:p>
        </p:txBody>
      </p:sp>
      <p:sp>
        <p:nvSpPr>
          <p:cNvPr id="128003" name="Rectangle 3"/>
          <p:cNvSpPr>
            <a:spLocks noGrp="1" noChangeArrowheads="1"/>
          </p:cNvSpPr>
          <p:nvPr>
            <p:ph type="body" idx="4294967295"/>
          </p:nvPr>
        </p:nvSpPr>
        <p:spPr bwMode="auto">
          <a:xfrm>
            <a:off x="358189" y="1447799"/>
            <a:ext cx="8563978" cy="5064247"/>
          </a:xfrm>
          <a:prstGeom prst="rect">
            <a:avLst/>
          </a:prstGeom>
          <a:noFill/>
          <a:ln>
            <a:miter lim="800000"/>
            <a:headEnd/>
            <a:tailEnd/>
          </a:ln>
        </p:spPr>
        <p:txBody>
          <a:bodyPr>
            <a:prstTxWarp prst="textNoShape">
              <a:avLst/>
            </a:prstTxWarp>
            <a:normAutofit fontScale="92500"/>
          </a:bodyPr>
          <a:lstStyle/>
          <a:p>
            <a:pPr marL="0" indent="0">
              <a:lnSpc>
                <a:spcPct val="90000"/>
              </a:lnSpc>
              <a:buNone/>
            </a:pPr>
            <a:r>
              <a:rPr lang="es-MX" dirty="0">
                <a:latin typeface="+mj-lt"/>
              </a:rPr>
              <a:t>Ayudemos a cambiar las creencias internas que las mujeres tienen de sus propios potenciales_ Cambios Sociales</a:t>
            </a:r>
            <a:endParaRPr lang="en-US" dirty="0">
              <a:latin typeface="+mj-lt"/>
            </a:endParaRPr>
          </a:p>
          <a:p>
            <a:pPr marL="893763" indent="-269875">
              <a:lnSpc>
                <a:spcPct val="90000"/>
              </a:lnSpc>
              <a:buNone/>
            </a:pPr>
            <a:r>
              <a:rPr lang="en-US" dirty="0">
                <a:latin typeface="+mj-lt"/>
              </a:rPr>
              <a:t>• </a:t>
            </a:r>
            <a:r>
              <a:rPr lang="es-MX" dirty="0">
                <a:latin typeface="+mj-lt"/>
              </a:rPr>
              <a:t>Identificar y ayudar a las niñas a superar las barreras internas y externas.</a:t>
            </a:r>
          </a:p>
          <a:p>
            <a:pPr marL="893763" indent="-269875">
              <a:lnSpc>
                <a:spcPct val="90000"/>
              </a:lnSpc>
              <a:buNone/>
            </a:pPr>
            <a:r>
              <a:rPr lang="es-MX" dirty="0">
                <a:latin typeface="+mj-lt"/>
              </a:rPr>
              <a:t>• Ayudar a las mujeres con talento a identificar sus fortalezas e intereses y volver a examinar las formas en que definen el éxito</a:t>
            </a:r>
            <a:endParaRPr lang="en-US" dirty="0">
              <a:latin typeface="+mj-lt"/>
            </a:endParaRPr>
          </a:p>
          <a:p>
            <a:pPr marL="609600" indent="-609600">
              <a:lnSpc>
                <a:spcPct val="90000"/>
              </a:lnSpc>
              <a:buNone/>
            </a:pPr>
            <a:r>
              <a:rPr lang="en-US" sz="2000" dirty="0"/>
              <a:t>	</a:t>
            </a:r>
            <a:r>
              <a:rPr lang="en-US" sz="3000" dirty="0"/>
              <a:t>•   </a:t>
            </a:r>
            <a:r>
              <a:rPr lang="es-MX" sz="4400" dirty="0"/>
              <a:t>¡Ayudemos a las chicas a ENFOCARSE y tener un plan escrito!</a:t>
            </a:r>
            <a:endParaRPr lang="en-US" sz="4400" dirty="0">
              <a:solidFill>
                <a:srgbClr val="9900CC"/>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0050" name="Picture 2" descr="serve_men"/>
          <p:cNvPicPr>
            <a:picLocks noChangeAspect="1" noChangeArrowheads="1"/>
          </p:cNvPicPr>
          <p:nvPr/>
        </p:nvPicPr>
        <p:blipFill>
          <a:blip r:embed="rId3"/>
          <a:srcRect/>
          <a:stretch>
            <a:fillRect/>
          </a:stretch>
        </p:blipFill>
        <p:spPr bwMode="auto">
          <a:xfrm>
            <a:off x="1295400" y="0"/>
            <a:ext cx="6630988"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p:spPr>
        <p:txBody>
          <a:bodyPr>
            <a:normAutofit fontScale="90000"/>
          </a:bodyPr>
          <a:lstStyle/>
          <a:p>
            <a:r>
              <a:rPr lang="es-MX" sz="3100" dirty="0"/>
              <a:t>"Yo Nunca Apliqué": la ganadora del Premio Nobel explica su estatus de profesor asociado, pero los críticos aún ven una cuesta más pronunciada para las mujeres</a:t>
            </a:r>
            <a:endParaRPr lang="en-US" dirty="0"/>
          </a:p>
        </p:txBody>
      </p:sp>
      <p:sp>
        <p:nvSpPr>
          <p:cNvPr id="6" name="Content Placeholder 5"/>
          <p:cNvSpPr>
            <a:spLocks noGrp="1"/>
          </p:cNvSpPr>
          <p:nvPr>
            <p:ph sz="half" idx="1"/>
          </p:nvPr>
        </p:nvSpPr>
        <p:spPr>
          <a:xfrm>
            <a:off x="0" y="1735688"/>
            <a:ext cx="4495800" cy="4847674"/>
          </a:xfrm>
        </p:spPr>
        <p:txBody>
          <a:bodyPr>
            <a:normAutofit fontScale="55000" lnSpcReduction="20000"/>
          </a:bodyPr>
          <a:lstStyle/>
          <a:p>
            <a:r>
              <a:rPr lang="es-MX" sz="3400" dirty="0"/>
              <a:t>Donna Strickland será una de los tres científicos </a:t>
            </a:r>
            <a:r>
              <a:rPr lang="es-MX" sz="3400" u="sng" dirty="0"/>
              <a:t>en recibir el Premio Nobel de Física de este año</a:t>
            </a:r>
            <a:r>
              <a:rPr lang="es-MX" sz="3400" dirty="0"/>
              <a:t>, anunció la Academia Real de Ciencias de Suecia el martes por la mañana. Strickland es la tercera mujer en ganar el premio, pero fue su título de trabajo en la Universidad de Waterloo en Canadá, lo que llamó la atención de muchos observadores: profesor asociado.</a:t>
            </a:r>
          </a:p>
          <a:p>
            <a:r>
              <a:rPr lang="es-MX" sz="3400" dirty="0"/>
              <a:t>Como  un entrevistador de la </a:t>
            </a:r>
            <a:r>
              <a:rPr lang="es-MX" sz="3400" u="sng" dirty="0"/>
              <a:t>BBC, News preguntó:</a:t>
            </a:r>
            <a:r>
              <a:rPr lang="es-MX" sz="3400" dirty="0"/>
              <a:t> "¿Por qué no eres una profesora reconocida, dada tu importancia?" Strickland, que recibirá una cuarta parte del premio, o aproximadamente$ 250,000, por su trabajo en "generar pulsos ópticos ultra cortos de alta intensidad" para láseres, respondió: "Yo nunca apliqué“. </a:t>
            </a:r>
          </a:p>
        </p:txBody>
      </p:sp>
      <p:pic>
        <p:nvPicPr>
          <p:cNvPr id="8" name="Content Placeholder 7"/>
          <p:cNvPicPr>
            <a:picLocks noGrp="1" noChangeAspect="1"/>
          </p:cNvPicPr>
          <p:nvPr>
            <p:ph sz="half" idx="2"/>
          </p:nvPr>
        </p:nvPicPr>
        <p:blipFill>
          <a:blip r:embed="rId2"/>
          <a:stretch>
            <a:fillRect/>
          </a:stretch>
        </p:blipFill>
        <p:spPr>
          <a:xfrm>
            <a:off x="4495800" y="1829353"/>
            <a:ext cx="4648200" cy="4241800"/>
          </a:xfrm>
        </p:spPr>
      </p:pic>
    </p:spTree>
    <p:extLst>
      <p:ext uri="{BB962C8B-B14F-4D97-AF65-F5344CB8AC3E}">
        <p14:creationId xmlns:p14="http://schemas.microsoft.com/office/powerpoint/2010/main" val="1658377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4690" name="Picture 4" descr="Don't Step on it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603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MX" dirty="0"/>
              <a:t>Plan para niñas y mujeres talentosas</a:t>
            </a:r>
            <a:endParaRPr lang="en-US" dirty="0"/>
          </a:p>
        </p:txBody>
      </p:sp>
      <p:sp>
        <p:nvSpPr>
          <p:cNvPr id="5" name="Content Placeholder 4"/>
          <p:cNvSpPr>
            <a:spLocks noGrp="1"/>
          </p:cNvSpPr>
          <p:nvPr>
            <p:ph sz="half" idx="1"/>
          </p:nvPr>
        </p:nvSpPr>
        <p:spPr>
          <a:xfrm>
            <a:off x="457200" y="1600200"/>
            <a:ext cx="4038600" cy="5257800"/>
          </a:xfrm>
        </p:spPr>
        <p:txBody>
          <a:bodyPr>
            <a:normAutofit lnSpcReduction="10000"/>
          </a:bodyPr>
          <a:lstStyle/>
          <a:p>
            <a:pPr marL="0" indent="0">
              <a:buNone/>
            </a:pPr>
            <a:r>
              <a:rPr lang="es-MX" b="1" dirty="0"/>
              <a:t>Antes de iniciar mi plan debo considerar</a:t>
            </a:r>
            <a:r>
              <a:rPr lang="en-US" b="1" dirty="0"/>
              <a:t>: </a:t>
            </a:r>
          </a:p>
          <a:p>
            <a:r>
              <a:rPr lang="es-MX" dirty="0"/>
              <a:t>¿Qué es lo que me gusta hacer y qué es lo que quiero hacer de nuevo en el futuro?</a:t>
            </a:r>
          </a:p>
          <a:p>
            <a:r>
              <a:rPr lang="es-MX" dirty="0"/>
              <a:t>¿Qué acciones llevé a cabo que causaron resultados positivos?</a:t>
            </a:r>
          </a:p>
          <a:p>
            <a:r>
              <a:rPr lang="es-MX" dirty="0"/>
              <a:t>¿Qué es lo que no disfruté y no quiero repetir?</a:t>
            </a:r>
          </a:p>
        </p:txBody>
      </p:sp>
      <p:pic>
        <p:nvPicPr>
          <p:cNvPr id="7" name="Picture 6"/>
          <p:cNvPicPr>
            <a:picLocks noChangeAspect="1"/>
          </p:cNvPicPr>
          <p:nvPr/>
        </p:nvPicPr>
        <p:blipFill>
          <a:blip r:embed="rId2"/>
          <a:stretch>
            <a:fillRect/>
          </a:stretch>
        </p:blipFill>
        <p:spPr>
          <a:xfrm>
            <a:off x="7099300" y="2865438"/>
            <a:ext cx="1739900" cy="2930525"/>
          </a:xfrm>
          <a:prstGeom prst="rect">
            <a:avLst/>
          </a:prstGeom>
        </p:spPr>
      </p:pic>
      <p:sp>
        <p:nvSpPr>
          <p:cNvPr id="6" name="Content Placeholder 5"/>
          <p:cNvSpPr>
            <a:spLocks noGrp="1"/>
          </p:cNvSpPr>
          <p:nvPr>
            <p:ph sz="half" idx="2"/>
          </p:nvPr>
        </p:nvSpPr>
        <p:spPr>
          <a:xfrm>
            <a:off x="4648200" y="1600200"/>
            <a:ext cx="4038600" cy="4499264"/>
          </a:xfrm>
        </p:spPr>
        <p:txBody>
          <a:bodyPr>
            <a:normAutofit lnSpcReduction="10000"/>
          </a:bodyPr>
          <a:lstStyle/>
          <a:p>
            <a:pPr marL="0" indent="0">
              <a:buNone/>
            </a:pPr>
            <a:r>
              <a:rPr lang="en-US" b="1" dirty="0" err="1"/>
              <a:t>Visión</a:t>
            </a:r>
            <a:r>
              <a:rPr lang="en-US" b="1" dirty="0"/>
              <a:t>:</a:t>
            </a:r>
            <a:endParaRPr lang="en-US" dirty="0"/>
          </a:p>
          <a:p>
            <a:pPr marL="0" indent="0">
              <a:buNone/>
            </a:pPr>
            <a:r>
              <a:rPr lang="es-MX" dirty="0"/>
              <a:t>Tu </a:t>
            </a:r>
            <a:r>
              <a:rPr lang="es-MX" dirty="0" err="1"/>
              <a:t>vision</a:t>
            </a:r>
            <a:r>
              <a:rPr lang="es-MX" dirty="0"/>
              <a:t> es cómo quieres ser recordada</a:t>
            </a:r>
            <a:r>
              <a:rPr lang="en-US" dirty="0"/>
              <a:t>. </a:t>
            </a:r>
          </a:p>
          <a:p>
            <a:pPr marL="0" indent="0">
              <a:buNone/>
            </a:pPr>
            <a:r>
              <a:rPr lang="es-MX" b="1" dirty="0"/>
              <a:t>Valores: </a:t>
            </a:r>
          </a:p>
          <a:p>
            <a:pPr marL="0" indent="0">
              <a:buNone/>
            </a:pPr>
            <a:r>
              <a:rPr lang="es-MX" b="1" dirty="0"/>
              <a:t>Metas: </a:t>
            </a:r>
          </a:p>
          <a:p>
            <a:pPr marL="0" indent="0">
              <a:buNone/>
            </a:pPr>
            <a:r>
              <a:rPr lang="es-MX" b="1" dirty="0"/>
              <a:t>Objetivos:</a:t>
            </a:r>
          </a:p>
          <a:p>
            <a:pPr marL="0" indent="0">
              <a:buNone/>
            </a:pPr>
            <a:r>
              <a:rPr lang="es-MX" b="1" dirty="0"/>
              <a:t>Planes </a:t>
            </a:r>
            <a:br>
              <a:rPr lang="es-MX" b="1" dirty="0"/>
            </a:br>
            <a:r>
              <a:rPr lang="es-MX" b="1" dirty="0"/>
              <a:t>Específicos para </a:t>
            </a:r>
            <a:br>
              <a:rPr lang="es-MX" b="1" dirty="0"/>
            </a:br>
            <a:r>
              <a:rPr lang="es-MX" b="1" dirty="0"/>
              <a:t>el año</a:t>
            </a:r>
            <a:r>
              <a:rPr lang="en-US" b="1" dirty="0"/>
              <a:t>: </a:t>
            </a:r>
          </a:p>
          <a:p>
            <a:pPr marL="0" indent="0">
              <a:buNone/>
            </a:pPr>
            <a:endParaRPr lang="en-US" dirty="0"/>
          </a:p>
        </p:txBody>
      </p:sp>
    </p:spTree>
    <p:extLst>
      <p:ext uri="{BB962C8B-B14F-4D97-AF65-F5344CB8AC3E}">
        <p14:creationId xmlns:p14="http://schemas.microsoft.com/office/powerpoint/2010/main" val="446576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Liza. head shot.pastedGraphic[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483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948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2" name="Picture 2" descr="Board 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619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8200" y="1600200"/>
            <a:ext cx="3479800" cy="2336800"/>
          </a:xfrm>
          <a:prstGeom prst="rect">
            <a:avLst/>
          </a:prstGeom>
        </p:spPr>
      </p:pic>
      <p:sp>
        <p:nvSpPr>
          <p:cNvPr id="4" name="Title 3"/>
          <p:cNvSpPr>
            <a:spLocks noGrp="1"/>
          </p:cNvSpPr>
          <p:nvPr>
            <p:ph type="title"/>
          </p:nvPr>
        </p:nvSpPr>
        <p:spPr/>
        <p:txBody>
          <a:bodyPr/>
          <a:lstStyle/>
          <a:p>
            <a:r>
              <a:rPr lang="es-MX" dirty="0"/>
              <a:t>Apoya a otras Niñas y Mujeres</a:t>
            </a:r>
            <a:endParaRPr lang="en-US" dirty="0"/>
          </a:p>
        </p:txBody>
      </p:sp>
      <p:sp>
        <p:nvSpPr>
          <p:cNvPr id="5" name="Text Placeholder 4"/>
          <p:cNvSpPr>
            <a:spLocks noGrp="1"/>
          </p:cNvSpPr>
          <p:nvPr>
            <p:ph type="body" sz="half" idx="1"/>
          </p:nvPr>
        </p:nvSpPr>
        <p:spPr>
          <a:xfrm>
            <a:off x="139700" y="1417638"/>
            <a:ext cx="4432300" cy="5444836"/>
          </a:xfrm>
        </p:spPr>
        <p:txBody>
          <a:bodyPr>
            <a:noAutofit/>
          </a:bodyPr>
          <a:lstStyle/>
          <a:p>
            <a:pPr marL="0" indent="0">
              <a:buNone/>
            </a:pPr>
            <a:r>
              <a:rPr lang="es-MX" sz="4400" dirty="0"/>
              <a:t>Se puede identificar fácilmente a las mujeres más fuertes y con más talento; son las que se apoyan entre sí</a:t>
            </a:r>
            <a:endParaRPr lang="en-US" sz="44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3669506"/>
            <a:ext cx="4038600" cy="3028950"/>
          </a:xfrm>
        </p:spPr>
      </p:pic>
    </p:spTree>
    <p:extLst>
      <p:ext uri="{BB962C8B-B14F-4D97-AF65-F5344CB8AC3E}">
        <p14:creationId xmlns:p14="http://schemas.microsoft.com/office/powerpoint/2010/main" val="377130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86C8D02-E250-479C-A029-14F233A1101A}"/>
              </a:ext>
            </a:extLst>
          </p:cNvPr>
          <p:cNvSpPr/>
          <p:nvPr/>
        </p:nvSpPr>
        <p:spPr>
          <a:xfrm>
            <a:off x="732559" y="346374"/>
            <a:ext cx="7678881" cy="5794791"/>
          </a:xfrm>
          <a:prstGeom prst="rect">
            <a:avLst/>
          </a:prstGeom>
        </p:spPr>
        <p:txBody>
          <a:bodyPr wrap="square">
            <a:spAutoFit/>
          </a:bodyPr>
          <a:lstStyle/>
          <a:p>
            <a:pPr marL="408305" algn="ctr">
              <a:lnSpc>
                <a:spcPct val="200000"/>
              </a:lnSpc>
            </a:pPr>
            <a:r>
              <a:rPr lang="es-MX" sz="3200" b="1" dirty="0">
                <a:latin typeface="Calibri" panose="020F0502020204030204" pitchFamily="34" charset="0"/>
                <a:ea typeface="Calibri" panose="020F0502020204030204" pitchFamily="34" charset="0"/>
              </a:rPr>
              <a:t>DETRÁS      DE       CADA</a:t>
            </a:r>
          </a:p>
          <a:p>
            <a:pPr marL="408305" algn="ctr">
              <a:lnSpc>
                <a:spcPct val="200000"/>
              </a:lnSpc>
            </a:pPr>
            <a:r>
              <a:rPr lang="es-MX" sz="4800" b="1" dirty="0">
                <a:latin typeface="Calibri" panose="020F0502020204030204" pitchFamily="34" charset="0"/>
                <a:ea typeface="Calibri" panose="020F0502020204030204" pitchFamily="34" charset="0"/>
              </a:rPr>
              <a:t>MUJER    EXITOSA</a:t>
            </a:r>
            <a:endParaRPr lang="es-MX" sz="3200" b="1" dirty="0">
              <a:latin typeface="Calibri" panose="020F0502020204030204" pitchFamily="34" charset="0"/>
              <a:ea typeface="Calibri" panose="020F0502020204030204" pitchFamily="34" charset="0"/>
            </a:endParaRPr>
          </a:p>
          <a:p>
            <a:pPr marL="408305" algn="ctr">
              <a:lnSpc>
                <a:spcPct val="200000"/>
              </a:lnSpc>
            </a:pPr>
            <a:r>
              <a:rPr lang="es-MX" sz="3200" b="1" dirty="0">
                <a:latin typeface="Calibri" panose="020F0502020204030204" pitchFamily="34" charset="0"/>
                <a:ea typeface="Calibri" panose="020F0502020204030204" pitchFamily="34" charset="0"/>
              </a:rPr>
              <a:t>HAY UNA TRIBU</a:t>
            </a:r>
          </a:p>
          <a:p>
            <a:pPr marL="408305" algn="ctr">
              <a:lnSpc>
                <a:spcPct val="200000"/>
              </a:lnSpc>
            </a:pPr>
            <a:r>
              <a:rPr lang="es-MX" sz="3200" b="1" dirty="0">
                <a:latin typeface="Calibri" panose="020F0502020204030204" pitchFamily="34" charset="0"/>
                <a:ea typeface="Calibri" panose="020F0502020204030204" pitchFamily="34" charset="0"/>
              </a:rPr>
              <a:t>DE OTRAS MUJERES EXITOSAS</a:t>
            </a:r>
          </a:p>
          <a:p>
            <a:pPr marL="408305" algn="ctr">
              <a:lnSpc>
                <a:spcPct val="200000"/>
              </a:lnSpc>
            </a:pPr>
            <a:r>
              <a:rPr lang="es-MX" sz="4800" b="1" dirty="0">
                <a:latin typeface="Calibri" panose="020F0502020204030204" pitchFamily="34" charset="0"/>
                <a:ea typeface="Calibri" panose="020F0502020204030204" pitchFamily="34" charset="0"/>
              </a:rPr>
              <a:t>APOYÁNDOLA</a:t>
            </a:r>
            <a:endParaRPr lang="es-MX" sz="3200"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2789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bwMode="auto">
          <a:xfrm>
            <a:off x="667034" y="241300"/>
            <a:ext cx="7848600" cy="762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3600" dirty="0" err="1">
                <a:latin typeface="Times New Roman" charset="0"/>
                <a:ea typeface="ＭＳ Ｐゴシック" charset="0"/>
                <a:cs typeface="ＭＳ Ｐゴシック" charset="0"/>
              </a:rPr>
              <a:t>Recomendaciones</a:t>
            </a:r>
            <a:endParaRPr lang="en-US" sz="3600" dirty="0">
              <a:solidFill>
                <a:schemeClr val="tx1"/>
              </a:solidFill>
              <a:latin typeface="Times New Roman" charset="0"/>
              <a:ea typeface="ＭＳ Ｐゴシック" charset="0"/>
              <a:cs typeface="ＭＳ Ｐゴシック" charset="0"/>
            </a:endParaRPr>
          </a:p>
        </p:txBody>
      </p:sp>
      <p:sp>
        <p:nvSpPr>
          <p:cNvPr id="126979" name="Rectangle 3"/>
          <p:cNvSpPr>
            <a:spLocks noGrp="1" noChangeArrowheads="1"/>
          </p:cNvSpPr>
          <p:nvPr>
            <p:ph type="body" idx="4294967295"/>
          </p:nvPr>
        </p:nvSpPr>
        <p:spPr bwMode="auto">
          <a:xfrm>
            <a:off x="293064" y="1319285"/>
            <a:ext cx="8596540" cy="538054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indent="0">
              <a:lnSpc>
                <a:spcPct val="90000"/>
              </a:lnSpc>
              <a:buNone/>
            </a:pPr>
            <a:r>
              <a:rPr lang="es-MX" sz="2400" b="1" dirty="0">
                <a:latin typeface="+mj-lt"/>
                <a:ea typeface="ＭＳ Ｐゴシック" charset="0"/>
                <a:cs typeface="ＭＳ Ｐゴシック" charset="0"/>
              </a:rPr>
              <a:t>AYUDEMOS A CAMBIAR LAS IMÁGENES INTERNAS QUE BLOQUEAN EL ÉXITO EN LAS NIÑAS Y MUJERES Y AYUDÉMOSLAS TAMBIÉN A</a:t>
            </a:r>
            <a:endParaRPr lang="en-US" sz="2400" b="1" dirty="0">
              <a:latin typeface="+mj-lt"/>
              <a:ea typeface="ＭＳ Ｐゴシック" charset="0"/>
              <a:cs typeface="ＭＳ Ｐゴシック" charset="0"/>
            </a:endParaRPr>
          </a:p>
          <a:p>
            <a:pPr marL="0" indent="0" eaLnBrk="1" hangingPunct="1">
              <a:lnSpc>
                <a:spcPct val="90000"/>
              </a:lnSpc>
              <a:buNone/>
            </a:pPr>
            <a:endParaRPr lang="en-US" sz="2400" b="1" dirty="0">
              <a:latin typeface="+mj-lt"/>
              <a:ea typeface="ＭＳ Ｐゴシック" charset="0"/>
              <a:cs typeface="ＭＳ Ｐゴシック" charset="0"/>
            </a:endParaRPr>
          </a:p>
          <a:p>
            <a:pPr marL="717550" indent="-354013">
              <a:lnSpc>
                <a:spcPct val="90000"/>
              </a:lnSpc>
              <a:buNone/>
            </a:pPr>
            <a:r>
              <a:rPr lang="en-US" sz="2800" dirty="0">
                <a:latin typeface="+mj-lt"/>
                <a:ea typeface="ＭＳ Ｐゴシック" charset="0"/>
                <a:cs typeface="ＭＳ Ｐゴシック" charset="0"/>
              </a:rPr>
              <a:t>•	</a:t>
            </a:r>
            <a:r>
              <a:rPr lang="es-MX" sz="2800" dirty="0">
                <a:latin typeface="+mj-lt"/>
                <a:ea typeface="ＭＳ Ｐゴシック" charset="0"/>
                <a:cs typeface="ＭＳ Ｐゴシック" charset="0"/>
              </a:rPr>
              <a:t>Superar barreras e identificar sus fortalezas e        intereses.</a:t>
            </a:r>
          </a:p>
          <a:p>
            <a:pPr marL="717550" indent="-354013">
              <a:lnSpc>
                <a:spcPct val="90000"/>
              </a:lnSpc>
              <a:buNone/>
            </a:pPr>
            <a:r>
              <a:rPr lang="es-MX" sz="2800" dirty="0">
                <a:latin typeface="+mj-lt"/>
                <a:ea typeface="ＭＳ Ｐゴシック" charset="0"/>
                <a:cs typeface="ＭＳ Ｐゴシック" charset="0"/>
              </a:rPr>
              <a:t>•	Discutir el impacto negativo del énfasis continuo en las apariencias: elogiemos su inteligencia y esfuerzo</a:t>
            </a:r>
            <a:endParaRPr lang="en-US" sz="2800" dirty="0">
              <a:latin typeface="+mj-lt"/>
              <a:ea typeface="ＭＳ Ｐゴシック" charset="0"/>
              <a:cs typeface="ＭＳ Ｐゴシック" charset="0"/>
            </a:endParaRPr>
          </a:p>
          <a:p>
            <a:pPr marL="717550" indent="-354013">
              <a:lnSpc>
                <a:spcPct val="90000"/>
              </a:lnSpc>
              <a:buNone/>
            </a:pPr>
            <a:r>
              <a:rPr lang="en-US" dirty="0">
                <a:solidFill>
                  <a:srgbClr val="C00000"/>
                </a:solidFill>
                <a:ea typeface="ＭＳ Ｐゴシック" charset="0"/>
                <a:cs typeface="ＭＳ Ｐゴシック" charset="0"/>
              </a:rPr>
              <a:t>•	</a:t>
            </a:r>
            <a:r>
              <a:rPr lang="es-MX" dirty="0">
                <a:solidFill>
                  <a:srgbClr val="C00000"/>
                </a:solidFill>
                <a:latin typeface="+mj-lt"/>
                <a:ea typeface="ＭＳ Ｐゴシック" charset="0"/>
                <a:cs typeface="ＭＳ Ｐゴシック" charset="0"/>
              </a:rPr>
              <a:t>Comprender la importancia de evitar las relaciones románticas tempranas</a:t>
            </a:r>
            <a:endParaRPr lang="en-US" dirty="0">
              <a:solidFill>
                <a:srgbClr val="C00000"/>
              </a:solidFill>
              <a:latin typeface="+mj-lt"/>
              <a:ea typeface="ＭＳ Ｐゴシック" charset="0"/>
              <a:cs typeface="ＭＳ Ｐゴシック" charset="0"/>
            </a:endParaRPr>
          </a:p>
          <a:p>
            <a:pPr marL="717550" indent="-354013">
              <a:lnSpc>
                <a:spcPct val="90000"/>
              </a:lnSpc>
              <a:buNone/>
            </a:pPr>
            <a:r>
              <a:rPr lang="en-US" sz="2800" dirty="0">
                <a:ea typeface="ＭＳ Ｐゴシック" charset="0"/>
                <a:cs typeface="ＭＳ Ｐゴシック" charset="0"/>
              </a:rPr>
              <a:t>•	</a:t>
            </a:r>
            <a:r>
              <a:rPr lang="es-MX" sz="2800" dirty="0">
                <a:latin typeface="+mj-lt"/>
                <a:ea typeface="ＭＳ Ｐゴシック" charset="0"/>
                <a:cs typeface="ＭＳ Ｐゴシック" charset="0"/>
              </a:rPr>
              <a:t>ENFOCARSE y tener un plan claro para su futuro</a:t>
            </a:r>
            <a:endParaRPr lang="en-US" sz="2800" dirty="0">
              <a:solidFill>
                <a:srgbClr val="9900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2539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My Prince will c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107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3"/>
            <a:ext cx="8229600" cy="1143000"/>
          </a:xfrm>
        </p:spPr>
        <p:txBody>
          <a:bodyPr/>
          <a:lstStyle/>
          <a:p>
            <a:r>
              <a:rPr lang="es-MX" dirty="0"/>
              <a:t>Díganles a sus hijas y alumnas que:</a:t>
            </a: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2175" y="3565525"/>
            <a:ext cx="2828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417638"/>
            <a:ext cx="8229600" cy="4983162"/>
          </a:xfrm>
        </p:spPr>
        <p:txBody>
          <a:bodyPr>
            <a:normAutofit lnSpcReduction="10000"/>
          </a:bodyPr>
          <a:lstStyle/>
          <a:p>
            <a:pPr marL="514350" indent="-514350">
              <a:buFont typeface="+mj-lt"/>
              <a:buAutoNum type="arabicPeriod"/>
            </a:pPr>
            <a:r>
              <a:rPr lang="es-MX" dirty="0">
                <a:latin typeface="+mj-lt"/>
              </a:rPr>
              <a:t>Son inteligentes y talentosas.</a:t>
            </a:r>
          </a:p>
          <a:p>
            <a:pPr marL="514350" indent="-514350">
              <a:buFont typeface="+mj-lt"/>
              <a:buAutoNum type="arabicPeriod"/>
            </a:pPr>
            <a:r>
              <a:rPr lang="es-MX" dirty="0">
                <a:latin typeface="+mj-lt"/>
              </a:rPr>
              <a:t>Las personas inteligentes abrazan el desafío.</a:t>
            </a:r>
          </a:p>
          <a:p>
            <a:pPr marL="514350" indent="-514350">
              <a:buFont typeface="+mj-lt"/>
              <a:buAutoNum type="arabicPeriod"/>
            </a:pPr>
            <a:r>
              <a:rPr lang="es-MX" dirty="0">
                <a:latin typeface="+mj-lt"/>
              </a:rPr>
              <a:t>Las personas más talentosas encuentran el trabajo que aman y trabajan con gran esmero</a:t>
            </a:r>
            <a:r>
              <a:rPr lang="en-US" dirty="0">
                <a:latin typeface="+mj-lt"/>
              </a:rPr>
              <a:t>. </a:t>
            </a:r>
          </a:p>
          <a:p>
            <a:pPr marL="0" indent="0">
              <a:buNone/>
            </a:pPr>
            <a:r>
              <a:rPr lang="en-US" altLang="ja-JP" b="1" dirty="0">
                <a:latin typeface="+mj-lt"/>
              </a:rPr>
              <a:t>			</a:t>
            </a:r>
            <a:r>
              <a:rPr lang="ja-JP" altLang="en-US" b="1" dirty="0">
                <a:latin typeface="+mj-lt"/>
              </a:rPr>
              <a:t>“</a:t>
            </a:r>
            <a:r>
              <a:rPr lang="en-US" altLang="ja-JP" b="1" dirty="0" err="1">
                <a:latin typeface="+mj-lt"/>
              </a:rPr>
              <a:t>Mentalidad</a:t>
            </a:r>
            <a:r>
              <a:rPr lang="ja-JP" altLang="en-US" b="1" dirty="0">
                <a:latin typeface="+mj-lt"/>
              </a:rPr>
              <a:t>”</a:t>
            </a:r>
            <a:endParaRPr lang="en-US" altLang="ja-JP" b="1" dirty="0">
              <a:latin typeface="+mj-lt"/>
            </a:endParaRPr>
          </a:p>
          <a:p>
            <a:pPr marL="0" indent="0">
              <a:buNone/>
            </a:pPr>
            <a:r>
              <a:rPr lang="es-MX" b="1" dirty="0">
                <a:latin typeface="+mj-lt"/>
              </a:rPr>
              <a:t>No solamente debemos elogiar </a:t>
            </a:r>
            <a:br>
              <a:rPr lang="es-MX" b="1" dirty="0">
                <a:latin typeface="+mj-lt"/>
              </a:rPr>
            </a:br>
            <a:r>
              <a:rPr lang="es-MX" b="1" dirty="0">
                <a:latin typeface="+mj-lt"/>
              </a:rPr>
              <a:t>el esfuerzo sino que también </a:t>
            </a:r>
            <a:br>
              <a:rPr lang="es-MX" b="1" dirty="0">
                <a:latin typeface="+mj-lt"/>
              </a:rPr>
            </a:br>
            <a:r>
              <a:rPr lang="es-MX" b="1" dirty="0">
                <a:latin typeface="+mj-lt"/>
              </a:rPr>
              <a:t>debemos elogiar y reconocer la </a:t>
            </a:r>
            <a:br>
              <a:rPr lang="es-MX" b="1" dirty="0">
                <a:latin typeface="+mj-lt"/>
              </a:rPr>
            </a:br>
            <a:r>
              <a:rPr lang="es-MX" b="1" dirty="0">
                <a:latin typeface="+mj-lt"/>
              </a:rPr>
              <a:t>inteligencia de todas las mujeres</a:t>
            </a:r>
            <a:r>
              <a:rPr lang="en-US" b="1" dirty="0">
                <a:latin typeface="+mj-lt"/>
              </a:rPr>
              <a:t>. </a:t>
            </a:r>
          </a:p>
          <a:p>
            <a:endParaRPr lang="en-US" dirty="0"/>
          </a:p>
        </p:txBody>
      </p:sp>
    </p:spTree>
    <p:extLst>
      <p:ext uri="{BB962C8B-B14F-4D97-AF65-F5344CB8AC3E}">
        <p14:creationId xmlns:p14="http://schemas.microsoft.com/office/powerpoint/2010/main" val="1772460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https://</a:t>
            </a:r>
            <a:r>
              <a:rPr lang="en-US" dirty="0" err="1"/>
              <a:t>womenshistorymonth.gov</a:t>
            </a:r>
            <a:endParaRPr lang="en-US" dirty="0"/>
          </a:p>
        </p:txBody>
      </p:sp>
      <p:sp>
        <p:nvSpPr>
          <p:cNvPr id="6" name="Content Placeholder 5"/>
          <p:cNvSpPr>
            <a:spLocks noGrp="1"/>
          </p:cNvSpPr>
          <p:nvPr>
            <p:ph sz="half" idx="2"/>
          </p:nvPr>
        </p:nvSpPr>
        <p:spPr>
          <a:xfrm>
            <a:off x="4648200" y="1539081"/>
            <a:ext cx="4038600" cy="5257800"/>
          </a:xfrm>
        </p:spPr>
        <p:txBody>
          <a:bodyPr>
            <a:normAutofit lnSpcReduction="10000"/>
          </a:bodyPr>
          <a:lstStyle/>
          <a:p>
            <a:r>
              <a:rPr lang="es-MX" dirty="0"/>
              <a:t>Los Archivos Nacionales celebran el Mes de la Historia de la Mujer, reconociendo las grandes contribuciones que las mujeres han hecho a nuestro mundo. Programe un evento en el que cada estudiante asuma el papel de una mujer famosa en la historia; cuente SU HISTORIA</a:t>
            </a:r>
            <a:endParaRPr lang="en-US" dirty="0"/>
          </a:p>
        </p:txBody>
      </p:sp>
      <p:pic>
        <p:nvPicPr>
          <p:cNvPr id="4" name="Picture 3"/>
          <p:cNvPicPr>
            <a:picLocks noChangeAspect="1"/>
          </p:cNvPicPr>
          <p:nvPr/>
        </p:nvPicPr>
        <p:blipFill>
          <a:blip r:embed="rId2"/>
          <a:stretch>
            <a:fillRect/>
          </a:stretch>
        </p:blipFill>
        <p:spPr>
          <a:xfrm>
            <a:off x="292100" y="1539081"/>
            <a:ext cx="3949700" cy="2324100"/>
          </a:xfrm>
          <a:prstGeom prst="rect">
            <a:avLst/>
          </a:prstGeom>
        </p:spPr>
      </p:pic>
      <p:pic>
        <p:nvPicPr>
          <p:cNvPr id="11" name="Content Placeholder 10"/>
          <p:cNvPicPr>
            <a:picLocks noGrp="1" noChangeAspect="1"/>
          </p:cNvPicPr>
          <p:nvPr>
            <p:ph sz="half" idx="1"/>
          </p:nvPr>
        </p:nvPicPr>
        <p:blipFill>
          <a:blip r:embed="rId3"/>
          <a:stretch>
            <a:fillRect/>
          </a:stretch>
        </p:blipFill>
        <p:spPr>
          <a:xfrm>
            <a:off x="1866900" y="3594505"/>
            <a:ext cx="2584450" cy="3666313"/>
          </a:xfrm>
        </p:spPr>
      </p:pic>
      <p:pic>
        <p:nvPicPr>
          <p:cNvPr id="10" name="Picture 9"/>
          <p:cNvPicPr>
            <a:picLocks noChangeAspect="1"/>
          </p:cNvPicPr>
          <p:nvPr/>
        </p:nvPicPr>
        <p:blipFill>
          <a:blip r:embed="rId4"/>
          <a:stretch>
            <a:fillRect/>
          </a:stretch>
        </p:blipFill>
        <p:spPr>
          <a:xfrm>
            <a:off x="457200" y="3902867"/>
            <a:ext cx="1409700" cy="2222500"/>
          </a:xfrm>
          <a:prstGeom prst="rect">
            <a:avLst/>
          </a:prstGeom>
        </p:spPr>
      </p:pic>
    </p:spTree>
    <p:extLst>
      <p:ext uri="{BB962C8B-B14F-4D97-AF65-F5344CB8AC3E}">
        <p14:creationId xmlns:p14="http://schemas.microsoft.com/office/powerpoint/2010/main" val="98557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bwMode="auto">
          <a:xfrm>
            <a:off x="0" y="0"/>
            <a:ext cx="5969000" cy="6858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eaLnBrk="1" hangingPunct="1">
              <a:lnSpc>
                <a:spcPct val="90000"/>
              </a:lnSpc>
            </a:pPr>
            <a:endParaRPr lang="en-US" sz="3600" dirty="0">
              <a:ea typeface="ＭＳ Ｐゴシック" charset="0"/>
              <a:cs typeface="ＭＳ Ｐゴシック" charset="0"/>
            </a:endParaRPr>
          </a:p>
          <a:p>
            <a:pPr>
              <a:lnSpc>
                <a:spcPct val="90000"/>
              </a:lnSpc>
            </a:pPr>
            <a:r>
              <a:rPr lang="es-MX" sz="3600" dirty="0">
                <a:ea typeface="ＭＳ Ｐゴシック" charset="0"/>
                <a:cs typeface="ＭＳ Ｐゴシック" charset="0"/>
              </a:rPr>
              <a:t>Las mujeres representan menos del 13 por ciento de los parlamentos del mundo y menos del 10 por ciento de los líderes de los partidos políticos</a:t>
            </a:r>
            <a:r>
              <a:rPr lang="en-US" sz="3600" dirty="0">
                <a:ea typeface="ＭＳ Ｐゴシック" charset="0"/>
                <a:cs typeface="ＭＳ Ｐゴシック" charset="0"/>
              </a:rPr>
              <a:t>.</a:t>
            </a:r>
          </a:p>
          <a:p>
            <a:pPr eaLnBrk="1" hangingPunct="1">
              <a:lnSpc>
                <a:spcPct val="90000"/>
              </a:lnSpc>
            </a:pPr>
            <a:endParaRPr lang="en-US" sz="3600" dirty="0">
              <a:ea typeface="ＭＳ Ｐゴシック" charset="0"/>
              <a:cs typeface="ＭＳ Ｐゴシック" charset="0"/>
            </a:endParaRPr>
          </a:p>
          <a:p>
            <a:pPr>
              <a:lnSpc>
                <a:spcPct val="90000"/>
              </a:lnSpc>
            </a:pPr>
            <a:r>
              <a:rPr lang="es-MX" sz="3600" dirty="0"/>
              <a:t>Solo una pequeña fracción de los CEO de la revista </a:t>
            </a:r>
            <a:r>
              <a:rPr lang="es-MX" sz="3600" dirty="0" err="1"/>
              <a:t>Fortune</a:t>
            </a:r>
            <a:r>
              <a:rPr lang="es-MX" sz="3600" dirty="0"/>
              <a:t> 500 son mujeres: poco más del 6 por ciento y ese número está disminuyendo</a:t>
            </a:r>
            <a:endParaRPr lang="en-US" sz="2800" dirty="0"/>
          </a:p>
          <a:p>
            <a:pPr eaLnBrk="1" hangingPunct="1">
              <a:lnSpc>
                <a:spcPct val="90000"/>
              </a:lnSpc>
            </a:pPr>
            <a:endParaRPr lang="en-US" sz="2200" dirty="0">
              <a:latin typeface="Times New Roman" charset="0"/>
              <a:ea typeface="ＭＳ Ｐゴシック" charset="0"/>
              <a:cs typeface="ＭＳ Ｐゴシック" charset="0"/>
            </a:endParaRPr>
          </a:p>
          <a:p>
            <a:pPr eaLnBrk="1" hangingPunct="1">
              <a:lnSpc>
                <a:spcPct val="90000"/>
              </a:lnSpc>
            </a:pPr>
            <a:endParaRPr lang="en-US" sz="2200" dirty="0">
              <a:latin typeface="Times New Roman" charset="0"/>
              <a:ea typeface="ＭＳ Ｐゴシック" charset="0"/>
              <a:cs typeface="ＭＳ Ｐゴシック" charset="0"/>
            </a:endParaRPr>
          </a:p>
          <a:p>
            <a:pPr eaLnBrk="1" hangingPunct="1">
              <a:lnSpc>
                <a:spcPct val="90000"/>
              </a:lnSpc>
            </a:pPr>
            <a:endParaRPr lang="en-US" sz="22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969000" y="4394200"/>
            <a:ext cx="3289300" cy="2463800"/>
          </a:xfrm>
          <a:prstGeom prst="rect">
            <a:avLst/>
          </a:prstGeom>
        </p:spPr>
      </p:pic>
      <p:pic>
        <p:nvPicPr>
          <p:cNvPr id="3" name="Picture 2"/>
          <p:cNvPicPr>
            <a:picLocks noChangeAspect="1"/>
          </p:cNvPicPr>
          <p:nvPr/>
        </p:nvPicPr>
        <p:blipFill>
          <a:blip r:embed="rId4"/>
          <a:stretch>
            <a:fillRect/>
          </a:stretch>
        </p:blipFill>
        <p:spPr>
          <a:xfrm>
            <a:off x="6578600" y="723900"/>
            <a:ext cx="2324100" cy="3492500"/>
          </a:xfrm>
          <a:prstGeom prst="rect">
            <a:avLst/>
          </a:prstGeom>
        </p:spPr>
      </p:pic>
    </p:spTree>
    <p:extLst>
      <p:ext uri="{BB962C8B-B14F-4D97-AF65-F5344CB8AC3E}">
        <p14:creationId xmlns:p14="http://schemas.microsoft.com/office/powerpoint/2010/main" val="969664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Rachel Carson</a:t>
            </a:r>
            <a:br>
              <a:rPr lang="en-US" dirty="0"/>
            </a:br>
            <a:r>
              <a:rPr lang="es-MX" dirty="0"/>
              <a:t>Historia de las Mujeres—SU HISTORIA</a:t>
            </a:r>
            <a:endParaRPr lang="en-US" dirty="0"/>
          </a:p>
        </p:txBody>
      </p:sp>
      <p:pic>
        <p:nvPicPr>
          <p:cNvPr id="4" name="Content Placeholder 3"/>
          <p:cNvPicPr>
            <a:picLocks noGrp="1" noChangeAspect="1"/>
          </p:cNvPicPr>
          <p:nvPr>
            <p:ph idx="1"/>
          </p:nvPr>
        </p:nvPicPr>
        <p:blipFill>
          <a:blip r:embed="rId2"/>
          <a:stretch>
            <a:fillRect/>
          </a:stretch>
        </p:blipFill>
        <p:spPr>
          <a:xfrm>
            <a:off x="1179224" y="1600200"/>
            <a:ext cx="6785551" cy="4525963"/>
          </a:xfrm>
        </p:spPr>
      </p:pic>
    </p:spTree>
    <p:extLst>
      <p:ext uri="{BB962C8B-B14F-4D97-AF65-F5344CB8AC3E}">
        <p14:creationId xmlns:p14="http://schemas.microsoft.com/office/powerpoint/2010/main" val="645311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body" idx="1"/>
          </p:nvPr>
        </p:nvSpPr>
        <p:spPr bwMode="auto">
          <a:xfrm>
            <a:off x="622300" y="1437408"/>
            <a:ext cx="7899400" cy="555567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marL="609600" indent="-609600">
              <a:lnSpc>
                <a:spcPct val="90000"/>
              </a:lnSpc>
            </a:pPr>
            <a:r>
              <a:rPr lang="es-MX" sz="2400" dirty="0">
                <a:latin typeface="Times New Roman" charset="0"/>
                <a:ea typeface="ＭＳ Ｐゴシック" charset="0"/>
                <a:cs typeface="ＭＳ Ｐゴシック" charset="0"/>
              </a:rPr>
              <a:t>Cambios curriculares</a:t>
            </a:r>
          </a:p>
          <a:p>
            <a:pPr marL="609600" indent="-609600">
              <a:lnSpc>
                <a:spcPct val="90000"/>
              </a:lnSpc>
            </a:pPr>
            <a:r>
              <a:rPr lang="es-MX" sz="2400" dirty="0">
                <a:latin typeface="Times New Roman" charset="0"/>
                <a:ea typeface="ＭＳ Ｐゴシック" charset="0"/>
                <a:cs typeface="ＭＳ Ｐゴシック" charset="0"/>
              </a:rPr>
              <a:t>Cambios en la televisión, cambios en los medios.</a:t>
            </a:r>
          </a:p>
          <a:p>
            <a:pPr marL="609600" indent="-609600">
              <a:lnSpc>
                <a:spcPct val="90000"/>
              </a:lnSpc>
            </a:pPr>
            <a:r>
              <a:rPr lang="es-MX" sz="2400" dirty="0">
                <a:latin typeface="Times New Roman" charset="0"/>
                <a:ea typeface="ＭＳ Ｐゴシック" charset="0"/>
                <a:cs typeface="ＭＳ Ｐゴシック" charset="0"/>
              </a:rPr>
              <a:t>Programas de concientización</a:t>
            </a:r>
          </a:p>
          <a:p>
            <a:pPr marL="990600" lvl="1" indent="-533400">
              <a:lnSpc>
                <a:spcPct val="90000"/>
              </a:lnSpc>
            </a:pPr>
            <a:r>
              <a:rPr lang="es-MX" sz="2400" dirty="0">
                <a:latin typeface="Times New Roman" charset="0"/>
                <a:ea typeface="ＭＳ Ｐゴシック" charset="0"/>
              </a:rPr>
              <a:t>Programar foros y seminarios para chicas.</a:t>
            </a:r>
          </a:p>
          <a:p>
            <a:pPr marL="990600" lvl="1" indent="-533400">
              <a:lnSpc>
                <a:spcPct val="90000"/>
              </a:lnSpc>
            </a:pPr>
            <a:r>
              <a:rPr lang="es-MX" sz="2400" dirty="0">
                <a:latin typeface="Times New Roman" charset="0"/>
                <a:ea typeface="ＭＳ Ｐゴシック" charset="0"/>
              </a:rPr>
              <a:t>Proporcionar oportunidades para los grupos de apoyo en común</a:t>
            </a:r>
          </a:p>
          <a:p>
            <a:pPr marL="990600" lvl="1" indent="-533400">
              <a:lnSpc>
                <a:spcPct val="90000"/>
              </a:lnSpc>
            </a:pPr>
            <a:r>
              <a:rPr lang="es-MX" sz="2400" dirty="0">
                <a:latin typeface="Times New Roman" charset="0"/>
                <a:ea typeface="ＭＳ Ｐゴシック" charset="0"/>
              </a:rPr>
              <a:t>Alentar a las niñas a participar activamente en deportes, competencias académicas y actividades extracurriculares.</a:t>
            </a:r>
          </a:p>
          <a:p>
            <a:pPr marL="990600" lvl="1" indent="-533400">
              <a:lnSpc>
                <a:spcPct val="90000"/>
              </a:lnSpc>
            </a:pPr>
            <a:r>
              <a:rPr lang="es-MX" sz="2400" dirty="0">
                <a:latin typeface="Times New Roman" charset="0"/>
                <a:ea typeface="ＭＳ Ｐゴシック" charset="0"/>
              </a:rPr>
              <a:t>Crear grupos de apoyo para mujeres</a:t>
            </a:r>
          </a:p>
          <a:p>
            <a:pPr marL="990600" lvl="1" indent="-533400">
              <a:lnSpc>
                <a:spcPct val="90000"/>
              </a:lnSpc>
            </a:pPr>
            <a:r>
              <a:rPr lang="es-MX" sz="2400" dirty="0">
                <a:latin typeface="Times New Roman" charset="0"/>
                <a:ea typeface="ＭＳ Ｐゴシック" charset="0"/>
              </a:rPr>
              <a:t>Planificar la consejería y planificación de carrera apropiadas</a:t>
            </a:r>
          </a:p>
          <a:p>
            <a:pPr marL="990600" lvl="1" indent="-533400">
              <a:lnSpc>
                <a:spcPct val="90000"/>
              </a:lnSpc>
            </a:pPr>
            <a:r>
              <a:rPr lang="es-MX" sz="2400" dirty="0">
                <a:latin typeface="Times New Roman" charset="0"/>
                <a:ea typeface="ＭＳ Ｐゴシック" charset="0"/>
              </a:rPr>
              <a:t>Proporcionar mentores y modelos a seguir .</a:t>
            </a:r>
          </a:p>
          <a:p>
            <a:pPr marL="990600" lvl="1" indent="-533400">
              <a:lnSpc>
                <a:spcPct val="90000"/>
              </a:lnSpc>
            </a:pPr>
            <a:r>
              <a:rPr lang="es-MX" sz="2400" dirty="0" err="1">
                <a:latin typeface="Times New Roman" charset="0"/>
                <a:ea typeface="ＭＳ Ｐゴシック" charset="0"/>
              </a:rPr>
              <a:t>Conscientizar</a:t>
            </a:r>
            <a:r>
              <a:rPr lang="es-MX" sz="2400" dirty="0">
                <a:latin typeface="Times New Roman" charset="0"/>
                <a:ea typeface="ＭＳ Ｐゴシック" charset="0"/>
              </a:rPr>
              <a:t> a los padres de las barreras que sus hijas enfrentan</a:t>
            </a:r>
          </a:p>
        </p:txBody>
      </p:sp>
      <p:sp>
        <p:nvSpPr>
          <p:cNvPr id="133123" name="Rectangle 4"/>
          <p:cNvSpPr>
            <a:spLocks noChangeArrowheads="1"/>
          </p:cNvSpPr>
          <p:nvPr/>
        </p:nvSpPr>
        <p:spPr bwMode="auto">
          <a:xfrm>
            <a:off x="1066800" y="328757"/>
            <a:ext cx="7010400"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20000"/>
              </a:spcBef>
            </a:pPr>
            <a:r>
              <a:rPr lang="en-US" sz="2800" b="1" i="0" dirty="0"/>
              <a:t>2. </a:t>
            </a:r>
            <a:r>
              <a:rPr lang="es-MX" sz="2800" b="1" dirty="0"/>
              <a:t>RE-EDUCAR A LA SOCIEDAD Y REDUCIR LAS BARRERAS EXTERNAS</a:t>
            </a:r>
            <a:endParaRPr lang="en-US" sz="2800" b="1" i="0" dirty="0"/>
          </a:p>
        </p:txBody>
      </p:sp>
    </p:spTree>
    <p:extLst>
      <p:ext uri="{BB962C8B-B14F-4D97-AF65-F5344CB8AC3E}">
        <p14:creationId xmlns:p14="http://schemas.microsoft.com/office/powerpoint/2010/main" val="33597947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unky Winkerb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879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My Prince will c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67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3"/>
          <p:cNvSpPr>
            <a:spLocks noGrp="1" noChangeArrowheads="1"/>
          </p:cNvSpPr>
          <p:nvPr>
            <p:ph type="body" idx="1"/>
          </p:nvPr>
        </p:nvSpPr>
        <p:spPr bwMode="auto">
          <a:xfrm>
            <a:off x="260501" y="609600"/>
            <a:ext cx="8477099" cy="5734050"/>
          </a:xfr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85000" lnSpcReduction="20000"/>
          </a:bodyPr>
          <a:lstStyle/>
          <a:p>
            <a:pPr marL="463550" indent="-406400" eaLnBrk="1" hangingPunct="1">
              <a:buFontTx/>
              <a:buNone/>
            </a:pPr>
            <a:endParaRPr lang="en-US" sz="2400" dirty="0">
              <a:latin typeface="Times New Roman" charset="0"/>
              <a:ea typeface="ＭＳ Ｐゴシック" charset="0"/>
              <a:cs typeface="ＭＳ Ｐゴシック" charset="0"/>
            </a:endParaRPr>
          </a:p>
          <a:p>
            <a:pPr marL="463550" indent="-406400" algn="ctr">
              <a:buNone/>
            </a:pPr>
            <a:r>
              <a:rPr lang="en-US" sz="2800" b="1" dirty="0">
                <a:latin typeface="Times New Roman" charset="0"/>
                <a:ea typeface="ＭＳ Ｐゴシック" charset="0"/>
                <a:cs typeface="ＭＳ Ｐゴシック" charset="0"/>
              </a:rPr>
              <a:t>3. </a:t>
            </a:r>
            <a:r>
              <a:rPr lang="es-MX" sz="2800" b="1" dirty="0">
                <a:latin typeface="Times New Roman" charset="0"/>
                <a:ea typeface="ＭＳ Ｐゴシック" charset="0"/>
                <a:cs typeface="ＭＳ Ｐゴシック" charset="0"/>
              </a:rPr>
              <a:t>AMPLIAR LAS OPCIONES Y ELECCIONES PARA LAS NIÑAS Y LAS MUJERES SOBRESALIENTES: ELIMINAR LAS OPORTUNIDADES NO APROVECHADAS</a:t>
            </a:r>
            <a:endParaRPr lang="en-US" sz="2800" b="1" dirty="0">
              <a:latin typeface="Times New Roman" charset="0"/>
              <a:ea typeface="ＭＳ Ｐゴシック" charset="0"/>
              <a:cs typeface="ＭＳ Ｐゴシック" charset="0"/>
            </a:endParaRPr>
          </a:p>
          <a:p>
            <a:pPr marL="463550" indent="-406400" algn="ctr" eaLnBrk="1" hangingPunct="1">
              <a:buFontTx/>
              <a:buNone/>
            </a:pPr>
            <a:endParaRPr lang="en-US" sz="2800" b="1" dirty="0">
              <a:latin typeface="Times New Roman" charset="0"/>
              <a:ea typeface="ＭＳ Ｐゴシック" charset="0"/>
              <a:cs typeface="ＭＳ Ｐゴシック" charset="0"/>
            </a:endParaRPr>
          </a:p>
          <a:p>
            <a:pPr marL="463550" indent="-406400">
              <a:buNone/>
            </a:pPr>
            <a:r>
              <a:rPr lang="en-US" sz="3900" dirty="0">
                <a:latin typeface="Times New Roman" charset="0"/>
                <a:ea typeface="ＭＳ Ｐゴシック" charset="0"/>
                <a:cs typeface="ＭＳ Ｐゴシック" charset="0"/>
              </a:rPr>
              <a:t>•</a:t>
            </a:r>
            <a:r>
              <a:rPr lang="es-MX" sz="3900" dirty="0">
                <a:latin typeface="Times New Roman" charset="0"/>
                <a:ea typeface="ＭＳ Ｐゴシック" charset="0"/>
                <a:cs typeface="ＭＳ Ｐゴシック" charset="0"/>
              </a:rPr>
              <a:t>	Aumentar la conciencia de los dilemas personales y las diferencias de personalidad</a:t>
            </a:r>
          </a:p>
          <a:p>
            <a:pPr marL="463550" indent="-406400">
              <a:buNone/>
            </a:pPr>
            <a:r>
              <a:rPr lang="es-MX" sz="3900" dirty="0">
                <a:latin typeface="Times New Roman" charset="0"/>
                <a:ea typeface="ＭＳ Ｐゴシック" charset="0"/>
                <a:cs typeface="ＭＳ Ｐゴシック" charset="0"/>
              </a:rPr>
              <a:t>•	Realizar nuevas investigaciones seguidas de la acción.</a:t>
            </a:r>
          </a:p>
          <a:p>
            <a:pPr marL="463550" indent="-406400">
              <a:buNone/>
            </a:pPr>
            <a:r>
              <a:rPr lang="es-MX" sz="3900" dirty="0">
                <a:latin typeface="Times New Roman" charset="0"/>
                <a:ea typeface="ＭＳ Ｐゴシック" charset="0"/>
                <a:cs typeface="ＭＳ Ｐゴシック" charset="0"/>
              </a:rPr>
              <a:t>•	Emplear estrategias exitosas en áreas de contenido.</a:t>
            </a:r>
          </a:p>
          <a:p>
            <a:pPr marL="463550" indent="-406400">
              <a:buNone/>
            </a:pPr>
            <a:r>
              <a:rPr lang="es-MX" sz="3900" dirty="0">
                <a:latin typeface="Times New Roman" charset="0"/>
                <a:ea typeface="ＭＳ Ｐゴシック" charset="0"/>
                <a:cs typeface="ＭＳ Ｐゴシック" charset="0"/>
              </a:rPr>
              <a:t>•	Desarrollar planes escritos individuales para el éxito</a:t>
            </a:r>
          </a:p>
          <a:p>
            <a:pPr marL="1257300" lvl="1" indent="-342900" eaLnBrk="1" hangingPunct="1">
              <a:buFontTx/>
              <a:buAutoNum type="arabicPeriod"/>
            </a:pPr>
            <a:endParaRPr lang="en-US" sz="1600" b="1" dirty="0">
              <a:latin typeface="Times New Roman" charset="0"/>
              <a:ea typeface="ＭＳ Ｐゴシック" charset="0"/>
            </a:endParaRPr>
          </a:p>
        </p:txBody>
      </p:sp>
    </p:spTree>
    <p:extLst>
      <p:ext uri="{BB962C8B-B14F-4D97-AF65-F5344CB8AC3E}">
        <p14:creationId xmlns:p14="http://schemas.microsoft.com/office/powerpoint/2010/main" val="461418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body" idx="1"/>
          </p:nvPr>
        </p:nvSpPr>
        <p:spPr bwMode="auto">
          <a:xfrm>
            <a:off x="1004454" y="401782"/>
            <a:ext cx="7135091" cy="63627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algn="ctr">
              <a:lnSpc>
                <a:spcPct val="90000"/>
              </a:lnSpc>
              <a:buNone/>
            </a:pPr>
            <a:r>
              <a:rPr lang="en-US" sz="2400" dirty="0">
                <a:latin typeface="Times New Roman" charset="0"/>
                <a:ea typeface="ＭＳ Ｐゴシック" charset="0"/>
                <a:cs typeface="ＭＳ Ｐゴシック" charset="0"/>
              </a:rPr>
              <a:t>RECOMENDACIONES PARA NIÑAS INTELIGENTES</a:t>
            </a:r>
          </a:p>
          <a:p>
            <a:pPr eaLnBrk="1" hangingPunct="1">
              <a:lnSpc>
                <a:spcPct val="90000"/>
              </a:lnSpc>
              <a:buFontTx/>
              <a:buNone/>
            </a:pPr>
            <a:endParaRPr lang="en-US" sz="800" dirty="0">
              <a:latin typeface="Times New Roman" charset="0"/>
              <a:ea typeface="ＭＳ Ｐゴシック" charset="0"/>
              <a:cs typeface="ＭＳ Ｐゴシック" charset="0"/>
            </a:endParaRPr>
          </a:p>
          <a:p>
            <a:pPr>
              <a:lnSpc>
                <a:spcPct val="90000"/>
              </a:lnSpc>
              <a:buBlip>
                <a:blip r:embed="rId3"/>
              </a:buBlip>
            </a:pPr>
            <a:r>
              <a:rPr lang="es-MX" sz="2400" dirty="0">
                <a:latin typeface="Times New Roman" charset="0"/>
                <a:ea typeface="ＭＳ Ｐゴシック" charset="0"/>
                <a:cs typeface="ＭＳ Ｐゴシック" charset="0"/>
              </a:rPr>
              <a:t>Exposición a modelos de conducta femeninos y mentores que han equilibrado con éxito la carrera y la familia</a:t>
            </a:r>
          </a:p>
          <a:p>
            <a:pPr>
              <a:lnSpc>
                <a:spcPct val="90000"/>
              </a:lnSpc>
              <a:buBlip>
                <a:blip r:embed="rId3"/>
              </a:buBlip>
            </a:pPr>
            <a:r>
              <a:rPr lang="es-MX" sz="2400" dirty="0">
                <a:latin typeface="Times New Roman" charset="0"/>
                <a:ea typeface="ＭＳ Ｐゴシック" charset="0"/>
                <a:cs typeface="ＭＳ Ｐゴシック" charset="0"/>
              </a:rPr>
              <a:t>Desarrollar la independencia y la toma de riesgos intelectuales.</a:t>
            </a:r>
          </a:p>
          <a:p>
            <a:pPr>
              <a:lnSpc>
                <a:spcPct val="90000"/>
              </a:lnSpc>
              <a:buBlip>
                <a:blip r:embed="rId3"/>
              </a:buBlip>
            </a:pPr>
            <a:r>
              <a:rPr lang="es-MX" sz="2400" dirty="0">
                <a:latin typeface="Times New Roman" charset="0"/>
                <a:ea typeface="ＭＳ Ｐゴシック" charset="0"/>
                <a:cs typeface="ＭＳ Ｐゴシック" charset="0"/>
              </a:rPr>
              <a:t>Entender los estereotipos de roles sexuales, prejuicios culturales, prejuicios de género.</a:t>
            </a:r>
          </a:p>
          <a:p>
            <a:pPr>
              <a:lnSpc>
                <a:spcPct val="90000"/>
              </a:lnSpc>
              <a:buBlip>
                <a:blip r:embed="rId3"/>
              </a:buBlip>
            </a:pPr>
            <a:r>
              <a:rPr lang="es-MX" sz="2400" dirty="0">
                <a:latin typeface="Times New Roman" charset="0"/>
                <a:ea typeface="ＭＳ Ｐゴシック" charset="0"/>
                <a:cs typeface="ＭＳ Ｐゴシック" charset="0"/>
              </a:rPr>
              <a:t>Desarrollar autopercepciones positivas</a:t>
            </a:r>
          </a:p>
          <a:p>
            <a:pPr>
              <a:lnSpc>
                <a:spcPct val="90000"/>
              </a:lnSpc>
              <a:buBlip>
                <a:blip r:embed="rId3"/>
              </a:buBlip>
            </a:pPr>
            <a:r>
              <a:rPr lang="es-MX" sz="2400" dirty="0">
                <a:latin typeface="Times New Roman" charset="0"/>
                <a:ea typeface="ＭＳ Ｐゴシック" charset="0"/>
                <a:cs typeface="ＭＳ Ｐゴシック" charset="0"/>
              </a:rPr>
              <a:t>Participar en la orientación vocacional a una edad temprana y estar expuestas a una amplia variedad de opciones</a:t>
            </a:r>
          </a:p>
          <a:p>
            <a:pPr>
              <a:lnSpc>
                <a:spcPct val="90000"/>
              </a:lnSpc>
              <a:buBlip>
                <a:blip r:embed="rId3"/>
              </a:buBlip>
            </a:pPr>
            <a:r>
              <a:rPr lang="es-MX" sz="2400" dirty="0">
                <a:latin typeface="Times New Roman" charset="0"/>
                <a:ea typeface="ＭＳ Ｐゴシック" charset="0"/>
                <a:cs typeface="ＭＳ Ｐゴシック" charset="0"/>
              </a:rPr>
              <a:t>Buscar roles de liderazgo y asumir retos.</a:t>
            </a:r>
          </a:p>
          <a:p>
            <a:pPr>
              <a:lnSpc>
                <a:spcPct val="90000"/>
              </a:lnSpc>
              <a:buBlip>
                <a:blip r:embed="rId3"/>
              </a:buBlip>
            </a:pPr>
            <a:r>
              <a:rPr lang="es-MX" sz="2400" dirty="0">
                <a:latin typeface="Times New Roman" charset="0"/>
                <a:ea typeface="ＭＳ Ｐゴシック" charset="0"/>
                <a:cs typeface="ＭＳ Ｐゴシック" charset="0"/>
              </a:rPr>
              <a:t>Aprender de los errores y volver a intentarlo</a:t>
            </a:r>
          </a:p>
          <a:p>
            <a:pPr>
              <a:lnSpc>
                <a:spcPct val="90000"/>
              </a:lnSpc>
              <a:buBlip>
                <a:blip r:embed="rId3"/>
              </a:buBlip>
            </a:pPr>
            <a:r>
              <a:rPr lang="es-MX" sz="2400" dirty="0">
                <a:latin typeface="Times New Roman" charset="0"/>
                <a:ea typeface="ＭＳ Ｐゴシック" charset="0"/>
                <a:cs typeface="ＭＳ Ｐゴシック" charset="0"/>
              </a:rPr>
              <a:t>Estudiar la vida de mujeres eminentes</a:t>
            </a:r>
          </a:p>
          <a:p>
            <a:pPr>
              <a:lnSpc>
                <a:spcPct val="90000"/>
              </a:lnSpc>
              <a:buBlip>
                <a:blip r:embed="rId3"/>
              </a:buBlip>
            </a:pPr>
            <a:r>
              <a:rPr lang="es-MX" sz="2400" dirty="0">
                <a:latin typeface="Times New Roman" charset="0"/>
                <a:ea typeface="ＭＳ Ｐゴシック" charset="0"/>
                <a:cs typeface="ＭＳ Ｐゴシック" charset="0"/>
              </a:rPr>
              <a:t>Evitar relaciones románticas serias a una temprana edad</a:t>
            </a:r>
          </a:p>
        </p:txBody>
      </p:sp>
    </p:spTree>
    <p:extLst>
      <p:ext uri="{BB962C8B-B14F-4D97-AF65-F5344CB8AC3E}">
        <p14:creationId xmlns:p14="http://schemas.microsoft.com/office/powerpoint/2010/main" val="493397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bwMode="auto">
          <a:xfrm>
            <a:off x="457200" y="285750"/>
            <a:ext cx="8229600" cy="62865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normAutofit lnSpcReduction="10000"/>
          </a:bodyPr>
          <a:lstStyle/>
          <a:p>
            <a:pPr algn="ctr">
              <a:buNone/>
            </a:pPr>
            <a:r>
              <a:rPr lang="en-US" sz="2400" i="1" dirty="0">
                <a:latin typeface="Times New Roman" charset="0"/>
                <a:ea typeface="ＭＳ Ｐゴシック" charset="0"/>
                <a:cs typeface="ＭＳ Ｐゴシック" charset="0"/>
              </a:rPr>
              <a:t>RECOMENDACIONES</a:t>
            </a:r>
          </a:p>
          <a:p>
            <a:pPr algn="ctr" eaLnBrk="1" hangingPunct="1">
              <a:buFontTx/>
              <a:buNone/>
            </a:pPr>
            <a:endParaRPr lang="en-US" sz="2400" i="1" dirty="0">
              <a:latin typeface="Times New Roman" charset="0"/>
              <a:ea typeface="ＭＳ Ｐゴシック" charset="0"/>
              <a:cs typeface="ＭＳ Ｐゴシック" charset="0"/>
            </a:endParaRPr>
          </a:p>
          <a:p>
            <a:pPr>
              <a:buNone/>
            </a:pPr>
            <a:r>
              <a:rPr lang="en-US" sz="2400" dirty="0">
                <a:latin typeface="Times New Roman" charset="0"/>
                <a:ea typeface="ＭＳ Ｐゴシック" charset="0"/>
                <a:cs typeface="ＭＳ Ｐゴシック" charset="0"/>
              </a:rPr>
              <a:t>ESPECIALMENTE PARA CONSEJEROS:</a:t>
            </a:r>
          </a:p>
          <a:p>
            <a:pPr eaLnBrk="1" hangingPunct="1">
              <a:buFontTx/>
              <a:buNone/>
            </a:pPr>
            <a:endParaRPr lang="en-US" sz="2400" dirty="0">
              <a:latin typeface="Times New Roman" charset="0"/>
              <a:ea typeface="ＭＳ Ｐゴシック" charset="0"/>
              <a:cs typeface="ＭＳ Ｐゴシック" charset="0"/>
            </a:endParaRPr>
          </a:p>
          <a:p>
            <a:pPr>
              <a:buBlip>
                <a:blip r:embed="rId3"/>
              </a:buBlip>
            </a:pPr>
            <a:r>
              <a:rPr lang="es-MX" sz="2400" dirty="0">
                <a:latin typeface="Times New Roman" charset="0"/>
                <a:ea typeface="ＭＳ Ｐゴシック" charset="0"/>
                <a:cs typeface="ＭＳ Ｐゴシック" charset="0"/>
              </a:rPr>
              <a:t>Proporcionar orientación vocacional individualizada y orientada a objetivos, fomentando cursos avanzados de colocación.</a:t>
            </a:r>
          </a:p>
          <a:p>
            <a:pPr>
              <a:buBlip>
                <a:blip r:embed="rId3"/>
              </a:buBlip>
            </a:pPr>
            <a:endParaRPr lang="es-MX" sz="2400" dirty="0">
              <a:latin typeface="Times New Roman" charset="0"/>
              <a:ea typeface="ＭＳ Ｐゴシック" charset="0"/>
              <a:cs typeface="ＭＳ Ｐゴシック" charset="0"/>
            </a:endParaRPr>
          </a:p>
          <a:p>
            <a:pPr>
              <a:buBlip>
                <a:blip r:embed="rId3"/>
              </a:buBlip>
            </a:pPr>
            <a:r>
              <a:rPr lang="es-MX" sz="2400" dirty="0">
                <a:latin typeface="Times New Roman" charset="0"/>
                <a:ea typeface="ＭＳ Ｐゴシック" charset="0"/>
                <a:cs typeface="ＭＳ Ｐゴシック" charset="0"/>
              </a:rPr>
              <a:t>Patrocinar conferencias, talleres, simposios para y sobre mujeres sobresalientes.</a:t>
            </a:r>
          </a:p>
          <a:p>
            <a:pPr>
              <a:buBlip>
                <a:blip r:embed="rId3"/>
              </a:buBlip>
            </a:pPr>
            <a:endParaRPr lang="es-MX" sz="2400" dirty="0">
              <a:latin typeface="Times New Roman" charset="0"/>
              <a:ea typeface="ＭＳ Ｐゴシック" charset="0"/>
              <a:cs typeface="ＭＳ Ｐゴシック" charset="0"/>
            </a:endParaRPr>
          </a:p>
          <a:p>
            <a:pPr>
              <a:buBlip>
                <a:blip r:embed="rId3"/>
              </a:buBlip>
            </a:pPr>
            <a:r>
              <a:rPr lang="es-MX" sz="2400" dirty="0">
                <a:latin typeface="Times New Roman" charset="0"/>
                <a:ea typeface="ＭＳ Ｐゴシック" charset="0"/>
                <a:cs typeface="ＭＳ Ｐゴシック" charset="0"/>
              </a:rPr>
              <a:t>Proporcionar </a:t>
            </a:r>
            <a:r>
              <a:rPr lang="es-MX" sz="2400" dirty="0" err="1">
                <a:latin typeface="Times New Roman" charset="0"/>
                <a:ea typeface="ＭＳ Ｐゴシック" charset="0"/>
                <a:cs typeface="ＭＳ Ｐゴシック" charset="0"/>
              </a:rPr>
              <a:t>biblioterapia</a:t>
            </a:r>
            <a:r>
              <a:rPr lang="es-MX" sz="2400" dirty="0">
                <a:latin typeface="Times New Roman" charset="0"/>
                <a:ea typeface="ＭＳ Ｐゴシック" charset="0"/>
                <a:cs typeface="ＭＳ Ｐゴシック" charset="0"/>
              </a:rPr>
              <a:t> y lecturas críticas en una amplia variedad de excelentes recursos.</a:t>
            </a:r>
          </a:p>
          <a:p>
            <a:pPr>
              <a:buBlip>
                <a:blip r:embed="rId3"/>
              </a:buBlip>
            </a:pPr>
            <a:endParaRPr lang="es-MX" sz="2400" dirty="0">
              <a:latin typeface="Times New Roman" charset="0"/>
              <a:ea typeface="ＭＳ Ｐゴシック" charset="0"/>
              <a:cs typeface="ＭＳ Ｐゴシック" charset="0"/>
            </a:endParaRPr>
          </a:p>
          <a:p>
            <a:pPr>
              <a:buBlip>
                <a:blip r:embed="rId3"/>
              </a:buBlip>
            </a:pPr>
            <a:r>
              <a:rPr lang="es-MX" sz="2400" dirty="0">
                <a:latin typeface="Times New Roman" charset="0"/>
                <a:ea typeface="ＭＳ Ｐゴシック" charset="0"/>
                <a:cs typeface="ＭＳ Ｐゴシック" charset="0"/>
              </a:rPr>
              <a:t>Establecer grupos de apoyo que proporcionen una red de compañeros del mismo género</a:t>
            </a:r>
          </a:p>
        </p:txBody>
      </p:sp>
    </p:spTree>
    <p:extLst>
      <p:ext uri="{BB962C8B-B14F-4D97-AF65-F5344CB8AC3E}">
        <p14:creationId xmlns:p14="http://schemas.microsoft.com/office/powerpoint/2010/main" val="749316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1"/>
          </p:nvPr>
        </p:nvSpPr>
        <p:spPr bwMode="auto">
          <a:xfrm>
            <a:off x="516081" y="450272"/>
            <a:ext cx="8331200" cy="6096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algn="ctr">
              <a:lnSpc>
                <a:spcPct val="90000"/>
              </a:lnSpc>
              <a:buNone/>
            </a:pPr>
            <a:r>
              <a:rPr lang="en-US" i="1" dirty="0">
                <a:solidFill>
                  <a:srgbClr val="003300"/>
                </a:solidFill>
                <a:latin typeface="Times New Roman" charset="0"/>
                <a:ea typeface="ＭＳ Ｐゴシック" charset="0"/>
                <a:cs typeface="ＭＳ Ｐゴシック" charset="0"/>
              </a:rPr>
              <a:t>RECOMENDACIONES</a:t>
            </a:r>
          </a:p>
          <a:p>
            <a:pPr algn="ctr" eaLnBrk="1" hangingPunct="1">
              <a:lnSpc>
                <a:spcPct val="90000"/>
              </a:lnSpc>
              <a:buFontTx/>
              <a:buNone/>
            </a:pPr>
            <a:endParaRPr lang="en-US" sz="1000" i="1" dirty="0">
              <a:solidFill>
                <a:srgbClr val="003300"/>
              </a:solidFill>
              <a:latin typeface="Times New Roman" charset="0"/>
              <a:ea typeface="ＭＳ Ｐゴシック" charset="0"/>
              <a:cs typeface="ＭＳ Ｐゴシック" charset="0"/>
            </a:endParaRPr>
          </a:p>
          <a:p>
            <a:pPr>
              <a:lnSpc>
                <a:spcPct val="90000"/>
              </a:lnSpc>
              <a:buNone/>
            </a:pPr>
            <a:r>
              <a:rPr lang="en-US" sz="2000" dirty="0">
                <a:solidFill>
                  <a:srgbClr val="003300"/>
                </a:solidFill>
                <a:latin typeface="Times New Roman" charset="0"/>
                <a:ea typeface="ＭＳ Ｐゴシック" charset="0"/>
                <a:cs typeface="ＭＳ Ｐゴシック" charset="0"/>
              </a:rPr>
              <a:t>ESPECIALMENTE PARA MAESTRAS:</a:t>
            </a:r>
          </a:p>
          <a:p>
            <a:pPr eaLnBrk="1" hangingPunct="1">
              <a:lnSpc>
                <a:spcPct val="90000"/>
              </a:lnSpc>
              <a:buFontTx/>
              <a:buNone/>
            </a:pPr>
            <a:endParaRPr lang="en-US" sz="1400" dirty="0">
              <a:solidFill>
                <a:srgbClr val="003300"/>
              </a:solidFill>
              <a:latin typeface="Times New Roman" charset="0"/>
              <a:ea typeface="ＭＳ Ｐゴシック" charset="0"/>
              <a:cs typeface="ＭＳ Ｐゴシック" charset="0"/>
            </a:endParaRP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Proporcionar un trato igualitario.</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Clases de matemáticas / ciencias impartidas por mujeres.</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 Reducir el sexismo en el aula.</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Ayudar a las mujeres sobresalientes a apreciar la competencia sana. </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Agrupar a las mujeres sobresalientes de manera homogénea en matemáticas / ciencias </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Usar problemas prácticos en las tareas.</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Estar en contacto con otras mujeres sobresalientes a través de experiencias directas: excursiones, oradores invitados, seminarios.</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Proporcionar intervenciones educativas compatibles con el desarrollo cognitivo y estilos de aprendizaje.</a:t>
            </a:r>
          </a:p>
          <a:p>
            <a:pPr>
              <a:lnSpc>
                <a:spcPct val="90000"/>
              </a:lnSpc>
              <a:buBlip>
                <a:blip r:embed="rId3"/>
              </a:buBlip>
            </a:pPr>
            <a:r>
              <a:rPr lang="es-MX" sz="2400" dirty="0">
                <a:solidFill>
                  <a:srgbClr val="003300"/>
                </a:solidFill>
                <a:latin typeface="Times New Roman" charset="0"/>
                <a:ea typeface="ＭＳ Ｐゴシック" charset="0"/>
                <a:cs typeface="ＭＳ Ｐゴシック" charset="0"/>
              </a:rPr>
              <a:t>Establecer equidad en las interacciones en el aula</a:t>
            </a:r>
            <a:r>
              <a:rPr lang="en-US" sz="2400" dirty="0">
                <a:solidFill>
                  <a:srgbClr val="009900"/>
                </a:solidFill>
                <a:latin typeface="Times New Roman" charset="0"/>
                <a:ea typeface="ＭＳ Ｐゴシック" charset="0"/>
                <a:cs typeface="ＭＳ Ｐゴシック" charset="0"/>
              </a:rPr>
              <a:t>.</a:t>
            </a:r>
            <a:endParaRPr lang="es-MX" sz="2400" dirty="0">
              <a:solidFill>
                <a:srgbClr val="0033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2312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Hi &amp; Lo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515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19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0" name="Picture 2" descr="MVC-03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346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ChangeArrowheads="1"/>
          </p:cNvSpPr>
          <p:nvPr/>
        </p:nvSpPr>
        <p:spPr bwMode="auto">
          <a:xfrm>
            <a:off x="9040813" y="1778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Tree>
    <p:extLst>
      <p:ext uri="{BB962C8B-B14F-4D97-AF65-F5344CB8AC3E}">
        <p14:creationId xmlns:p14="http://schemas.microsoft.com/office/powerpoint/2010/main" val="981648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BB</a:t>
            </a:r>
          </a:p>
        </p:txBody>
      </p:sp>
      <p:sp>
        <p:nvSpPr>
          <p:cNvPr id="3" name="Content Placeholder 2"/>
          <p:cNvSpPr>
            <a:spLocks noGrp="1"/>
          </p:cNvSpPr>
          <p:nvPr>
            <p:ph idx="1"/>
          </p:nvPr>
        </p:nvSpPr>
        <p:spPr>
          <a:xfrm>
            <a:off x="0" y="152400"/>
            <a:ext cx="3365500" cy="5973763"/>
          </a:xfrm>
        </p:spPr>
        <p:txBody>
          <a:bodyPr>
            <a:normAutofit/>
          </a:bodyPr>
          <a:lstStyle/>
          <a:p>
            <a:pPr>
              <a:lnSpc>
                <a:spcPct val="90000"/>
              </a:lnSpc>
            </a:pPr>
            <a:r>
              <a:rPr lang="es-MX" sz="4000" dirty="0">
                <a:ea typeface="ＭＳ Ｐゴシック" charset="0"/>
                <a:cs typeface="ＭＳ Ｐゴシック" charset="0"/>
              </a:rPr>
              <a:t>Solo 20 mujeres son actualmente jefes de estado(presidentes) de su gobierno, pero ...</a:t>
            </a:r>
            <a:endParaRPr lang="en-US" dirty="0">
              <a:ea typeface="ＭＳ Ｐゴシック" charset="0"/>
              <a:cs typeface="ＭＳ Ｐゴシック" charset="0"/>
            </a:endParaRPr>
          </a:p>
          <a:p>
            <a:endParaRPr lang="en-US" dirty="0"/>
          </a:p>
        </p:txBody>
      </p:sp>
      <p:pic>
        <p:nvPicPr>
          <p:cNvPr id="5" name="Picture 4"/>
          <p:cNvPicPr>
            <a:picLocks noChangeAspect="1"/>
          </p:cNvPicPr>
          <p:nvPr/>
        </p:nvPicPr>
        <p:blipFill>
          <a:blip r:embed="rId2"/>
          <a:stretch>
            <a:fillRect/>
          </a:stretch>
        </p:blipFill>
        <p:spPr>
          <a:xfrm>
            <a:off x="3467100" y="0"/>
            <a:ext cx="6548753" cy="6858000"/>
          </a:xfrm>
          <a:prstGeom prst="rect">
            <a:avLst/>
          </a:prstGeom>
        </p:spPr>
      </p:pic>
    </p:spTree>
    <p:extLst>
      <p:ext uri="{BB962C8B-B14F-4D97-AF65-F5344CB8AC3E}">
        <p14:creationId xmlns:p14="http://schemas.microsoft.com/office/powerpoint/2010/main" val="407627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ChangeArrowheads="1"/>
          </p:cNvSpPr>
          <p:nvPr/>
        </p:nvSpPr>
        <p:spPr bwMode="auto">
          <a:xfrm>
            <a:off x="228600" y="1858623"/>
            <a:ext cx="4775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spcBef>
                <a:spcPct val="0"/>
              </a:spcBef>
            </a:pPr>
            <a:r>
              <a:rPr lang="es-MX" sz="2400" b="1" dirty="0">
                <a:latin typeface="+mj-lt"/>
              </a:rPr>
              <a:t>Ayuda a las niñas y mujeres inteligentes a</a:t>
            </a:r>
            <a:r>
              <a:rPr lang="en-US" sz="2400" b="1" i="0" dirty="0">
                <a:latin typeface="+mj-lt"/>
              </a:rPr>
              <a:t>: </a:t>
            </a:r>
          </a:p>
          <a:p>
            <a:pPr>
              <a:spcBef>
                <a:spcPct val="0"/>
              </a:spcBef>
            </a:pPr>
            <a:endParaRPr lang="en-US" sz="2400" b="1" i="0" dirty="0">
              <a:latin typeface="+mj-lt"/>
            </a:endParaRPr>
          </a:p>
          <a:p>
            <a:pPr eaLnBrk="0" hangingPunct="0">
              <a:spcBef>
                <a:spcPct val="0"/>
              </a:spcBef>
              <a:buFontTx/>
              <a:buChar char="•"/>
            </a:pPr>
            <a:r>
              <a:rPr lang="es-MX" sz="2400" dirty="0">
                <a:latin typeface="+mj-lt"/>
              </a:rPr>
              <a:t>Entender los obstáculos y aprender cómo otros manejan los desafíos.</a:t>
            </a:r>
          </a:p>
          <a:p>
            <a:pPr eaLnBrk="0" hangingPunct="0">
              <a:spcBef>
                <a:spcPct val="0"/>
              </a:spcBef>
              <a:buFontTx/>
              <a:buChar char="•"/>
            </a:pPr>
            <a:r>
              <a:rPr lang="es-MX" sz="2400" dirty="0">
                <a:latin typeface="+mj-lt"/>
              </a:rPr>
              <a:t>Validar sentimientos y miedos.</a:t>
            </a:r>
          </a:p>
          <a:p>
            <a:pPr eaLnBrk="0" hangingPunct="0">
              <a:spcBef>
                <a:spcPct val="0"/>
              </a:spcBef>
              <a:buFontTx/>
              <a:buChar char="•"/>
            </a:pPr>
            <a:r>
              <a:rPr lang="es-MX" sz="2400" dirty="0">
                <a:latin typeface="+mj-lt"/>
              </a:rPr>
              <a:t>Identificar puntos en común</a:t>
            </a:r>
          </a:p>
          <a:p>
            <a:pPr eaLnBrk="0" hangingPunct="0">
              <a:spcBef>
                <a:spcPct val="0"/>
              </a:spcBef>
              <a:buFontTx/>
              <a:buChar char="•"/>
            </a:pPr>
            <a:r>
              <a:rPr lang="es-MX" sz="2400" dirty="0">
                <a:latin typeface="+mj-lt"/>
              </a:rPr>
              <a:t>Aprender habilidades de manejo de problemas</a:t>
            </a:r>
          </a:p>
          <a:p>
            <a:pPr eaLnBrk="0" hangingPunct="0">
              <a:spcBef>
                <a:spcPct val="0"/>
              </a:spcBef>
              <a:buFontTx/>
              <a:buChar char="•"/>
            </a:pPr>
            <a:r>
              <a:rPr lang="es-MX" sz="2400" dirty="0">
                <a:latin typeface="+mj-lt"/>
              </a:rPr>
              <a:t>Identificar soluciones</a:t>
            </a:r>
          </a:p>
          <a:p>
            <a:pPr eaLnBrk="0" hangingPunct="0">
              <a:spcBef>
                <a:spcPct val="0"/>
              </a:spcBef>
              <a:buFontTx/>
              <a:buChar char="•"/>
            </a:pPr>
            <a:r>
              <a:rPr lang="es-MX" sz="2400" dirty="0">
                <a:latin typeface="+mj-lt"/>
              </a:rPr>
              <a:t>Sentir apoyo y entender el sentido de otras mujeres pioneras, así como tener modelos a seguir</a:t>
            </a:r>
            <a:endParaRPr lang="en-US" sz="2400" i="0" dirty="0">
              <a:latin typeface="Comic Sans MS" charset="0"/>
            </a:endParaRPr>
          </a:p>
        </p:txBody>
      </p:sp>
      <p:pic>
        <p:nvPicPr>
          <p:cNvPr id="110595" name="Picture 8" descr="MPj0411773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33400"/>
            <a:ext cx="369887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7" name="WordArt 10"/>
          <p:cNvSpPr>
            <a:spLocks noChangeArrowheads="1" noChangeShapeType="1" noTextEdit="1"/>
          </p:cNvSpPr>
          <p:nvPr/>
        </p:nvSpPr>
        <p:spPr bwMode="auto">
          <a:xfrm>
            <a:off x="101600" y="101600"/>
            <a:ext cx="5207000" cy="173990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err="1">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Times New Roman"/>
                <a:ea typeface="Times New Roman"/>
                <a:cs typeface="Times New Roman"/>
              </a:rPr>
              <a:t>Biblioterapia</a:t>
            </a:r>
            <a:endParaRPr lang="en-US" sz="3600" b="1" kern="10" dirty="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Times New Roman"/>
              <a:ea typeface="Times New Roman"/>
              <a:cs typeface="Times New Roman"/>
            </a:endParaRPr>
          </a:p>
        </p:txBody>
      </p:sp>
    </p:spTree>
    <p:extLst>
      <p:ext uri="{BB962C8B-B14F-4D97-AF65-F5344CB8AC3E}">
        <p14:creationId xmlns:p14="http://schemas.microsoft.com/office/powerpoint/2010/main" val="726459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3" descr="DCP_2192"/>
          <p:cNvPicPr>
            <a:picLocks noChangeAspect="1" noChangeArrowheads="1"/>
          </p:cNvPicPr>
          <p:nvPr/>
        </p:nvPicPr>
        <p:blipFill>
          <a:blip r:embed="rId3">
            <a:extLst>
              <a:ext uri="{28A0092B-C50C-407E-A947-70E740481C1C}">
                <a14:useLocalDpi xmlns:a14="http://schemas.microsoft.com/office/drawing/2010/main" val="0"/>
              </a:ext>
            </a:extLst>
          </a:blip>
          <a:srcRect t="-1111"/>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8259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4800600" y="1371600"/>
            <a:ext cx="4114800" cy="4525963"/>
          </a:xfrm>
        </p:spPr>
        <p:txBody>
          <a:bodyPr/>
          <a:lstStyle/>
          <a:p>
            <a:pPr eaLnBrk="1" hangingPunct="1">
              <a:lnSpc>
                <a:spcPct val="90000"/>
              </a:lnSpc>
              <a:buFontTx/>
              <a:buNone/>
            </a:pPr>
            <a:endParaRPr lang="en-US" dirty="0">
              <a:latin typeface="Times" charset="0"/>
            </a:endParaRPr>
          </a:p>
        </p:txBody>
      </p:sp>
      <p:pic>
        <p:nvPicPr>
          <p:cNvPr id="84996" name="Picture 4" descr="Helen Keller"/>
          <p:cNvPicPr>
            <a:picLocks noChangeAspect="1" noChangeArrowheads="1"/>
          </p:cNvPicPr>
          <p:nvPr/>
        </p:nvPicPr>
        <p:blipFill>
          <a:blip r:embed="rId3"/>
          <a:srcRect l="14400" t="-1601" r="15199" b="-800"/>
          <a:stretch>
            <a:fillRect/>
          </a:stretch>
        </p:blipFill>
        <p:spPr bwMode="auto">
          <a:xfrm>
            <a:off x="228600" y="713509"/>
            <a:ext cx="3962400" cy="5763491"/>
          </a:xfrm>
          <a:prstGeom prst="rect">
            <a:avLst/>
          </a:prstGeom>
          <a:noFill/>
          <a:ln w="9525">
            <a:noFill/>
            <a:miter lim="800000"/>
            <a:headEnd/>
            <a:tailEnd/>
          </a:ln>
        </p:spPr>
      </p:pic>
      <p:pic>
        <p:nvPicPr>
          <p:cNvPr id="823301" name="Picture 5" descr="Eleanor Roosevelt"/>
          <p:cNvPicPr>
            <a:picLocks noChangeAspect="1" noChangeArrowheads="1"/>
          </p:cNvPicPr>
          <p:nvPr/>
        </p:nvPicPr>
        <p:blipFill>
          <a:blip r:embed="rId4"/>
          <a:srcRect l="16400" t="-1199" r="16400" b="400"/>
          <a:stretch>
            <a:fillRect/>
          </a:stretch>
        </p:blipFill>
        <p:spPr bwMode="auto">
          <a:xfrm>
            <a:off x="4457700" y="914400"/>
            <a:ext cx="4318000" cy="5562600"/>
          </a:xfrm>
          <a:prstGeom prst="rect">
            <a:avLst/>
          </a:prstGeom>
          <a:noFill/>
          <a:ln w="9525">
            <a:noFill/>
            <a:miter lim="800000"/>
            <a:headEnd/>
            <a:tailEnd/>
          </a:ln>
        </p:spPr>
      </p:pic>
    </p:spTree>
    <p:extLst>
      <p:ext uri="{BB962C8B-B14F-4D97-AF65-F5344CB8AC3E}">
        <p14:creationId xmlns:p14="http://schemas.microsoft.com/office/powerpoint/2010/main" val="532319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12550" y="1536700"/>
            <a:ext cx="3299300" cy="4525963"/>
          </a:xfrm>
        </p:spPr>
      </p:pic>
      <p:pic>
        <p:nvPicPr>
          <p:cNvPr id="6" name="Picture 5"/>
          <p:cNvPicPr>
            <a:picLocks noChangeAspect="1"/>
          </p:cNvPicPr>
          <p:nvPr/>
        </p:nvPicPr>
        <p:blipFill>
          <a:blip r:embed="rId3"/>
          <a:stretch>
            <a:fillRect/>
          </a:stretch>
        </p:blipFill>
        <p:spPr>
          <a:xfrm>
            <a:off x="3759200" y="0"/>
            <a:ext cx="6765199" cy="6858000"/>
          </a:xfrm>
          <a:prstGeom prst="rect">
            <a:avLst/>
          </a:prstGeom>
        </p:spPr>
      </p:pic>
    </p:spTree>
    <p:extLst>
      <p:ext uri="{BB962C8B-B14F-4D97-AF65-F5344CB8AC3E}">
        <p14:creationId xmlns:p14="http://schemas.microsoft.com/office/powerpoint/2010/main" val="1091687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4900" y="0"/>
            <a:ext cx="6934094" cy="6858000"/>
          </a:xfrm>
          <a:prstGeom prst="rect">
            <a:avLst/>
          </a:prstGeom>
        </p:spPr>
      </p:pic>
    </p:spTree>
    <p:extLst>
      <p:ext uri="{BB962C8B-B14F-4D97-AF65-F5344CB8AC3E}">
        <p14:creationId xmlns:p14="http://schemas.microsoft.com/office/powerpoint/2010/main" val="1905809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977900"/>
            <a:ext cx="6997700" cy="4902200"/>
          </a:xfrm>
          <a:prstGeom prst="rect">
            <a:avLst/>
          </a:prstGeom>
        </p:spPr>
      </p:pic>
    </p:spTree>
    <p:extLst>
      <p:ext uri="{BB962C8B-B14F-4D97-AF65-F5344CB8AC3E}">
        <p14:creationId xmlns:p14="http://schemas.microsoft.com/office/powerpoint/2010/main" val="8221281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700"/>
            <a:ext cx="9144000" cy="6560344"/>
          </a:xfrm>
          <a:prstGeom prst="rect">
            <a:avLst/>
          </a:prstGeom>
        </p:spPr>
      </p:pic>
    </p:spTree>
    <p:extLst>
      <p:ext uri="{BB962C8B-B14F-4D97-AF65-F5344CB8AC3E}">
        <p14:creationId xmlns:p14="http://schemas.microsoft.com/office/powerpoint/2010/main" val="5987045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1600200"/>
            <a:ext cx="3654425" cy="4525963"/>
          </a:xfrm>
        </p:spPr>
      </p:pic>
      <p:pic>
        <p:nvPicPr>
          <p:cNvPr id="5" name="Picture 4"/>
          <p:cNvPicPr>
            <a:picLocks noChangeAspect="1"/>
          </p:cNvPicPr>
          <p:nvPr/>
        </p:nvPicPr>
        <p:blipFill>
          <a:blip r:embed="rId3"/>
          <a:stretch>
            <a:fillRect/>
          </a:stretch>
        </p:blipFill>
        <p:spPr>
          <a:xfrm>
            <a:off x="3740150" y="0"/>
            <a:ext cx="5236369" cy="6858000"/>
          </a:xfrm>
          <a:prstGeom prst="rect">
            <a:avLst/>
          </a:prstGeom>
        </p:spPr>
      </p:pic>
    </p:spTree>
    <p:extLst>
      <p:ext uri="{BB962C8B-B14F-4D97-AF65-F5344CB8AC3E}">
        <p14:creationId xmlns:p14="http://schemas.microsoft.com/office/powerpoint/2010/main" val="2037201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4" descr="Cover Paper Bag Prin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7432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8" name="Picture 2" descr="Paper Bag Princess title 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0"/>
            <a:ext cx="8958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712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16828</TotalTime>
  <Words>4130</Words>
  <Application>Microsoft Office PowerPoint</Application>
  <PresentationFormat>Presentación en pantalla (4:3)</PresentationFormat>
  <Paragraphs>464</Paragraphs>
  <Slides>102</Slides>
  <Notes>47</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102</vt:i4>
      </vt:variant>
    </vt:vector>
  </HeadingPairs>
  <TitlesOfParts>
    <vt:vector size="117" baseType="lpstr">
      <vt:lpstr>Arial</vt:lpstr>
      <vt:lpstr>Arial Black</vt:lpstr>
      <vt:lpstr>ArialMT</vt:lpstr>
      <vt:lpstr>Avenir Heavy</vt:lpstr>
      <vt:lpstr>Avenir Next</vt:lpstr>
      <vt:lpstr>Baskerville Old Face</vt:lpstr>
      <vt:lpstr>Calibri</vt:lpstr>
      <vt:lpstr>Century</vt:lpstr>
      <vt:lpstr>Comic Sans MS</vt:lpstr>
      <vt:lpstr>Courier New</vt:lpstr>
      <vt:lpstr>Lato</vt:lpstr>
      <vt:lpstr>Times</vt:lpstr>
      <vt:lpstr>Times New Roman</vt:lpstr>
      <vt:lpstr>Wingdings</vt:lpstr>
      <vt:lpstr>Office Theme</vt:lpstr>
      <vt:lpstr>Presentación de PowerPoint</vt:lpstr>
      <vt:lpstr>Presentación de PowerPoint</vt:lpstr>
      <vt:lpstr>¿Por qué estoy tan interesada en este tema? ¿Y por qué nos debe importar?</vt:lpstr>
      <vt:lpstr>Estadísticas</vt:lpstr>
      <vt:lpstr>Pobreza y Analfabetismo</vt:lpstr>
      <vt:lpstr>Cirugías mal practicadas de MGF llevaron a 50 niñas  al Hospital en Burkina Faso, BBC News, 9/17/2018</vt:lpstr>
      <vt:lpstr>"Yo Nunca Apliqué": la ganadora del Premio Nobel explica su estatus de profesor asociado, pero los críticos aún ven una cuesta más pronunciada para las mujeres</vt:lpstr>
      <vt:lpstr>Presentación de PowerPoint</vt:lpstr>
      <vt:lpstr>BB</vt:lpstr>
      <vt:lpstr>De los 193 diplomáticos ante la ONU, solo 30 son mujeres, equivalente a un 15 por ciento. </vt:lpstr>
      <vt:lpstr>STEM en Mexico</vt:lpstr>
      <vt:lpstr>Presentación de PowerPoint</vt:lpstr>
      <vt:lpstr>Presentación de PowerPoint</vt:lpstr>
      <vt:lpstr>Presentación de PowerPoint</vt:lpstr>
      <vt:lpstr>¿CUÁNTAS DE ELLAS CONOCES?</vt:lpstr>
      <vt:lpstr>Elisa Miller, directora mexicana galardonada. Fue la primera mujer mexicana en ganar el Golden Palm para el cortometraje de ficción en el Festival de Cannes en 2007  Ver Llover, durante su tercer año en el proyecto CCC, filmado en Yautepec, Morelos, entre otros premios.</vt:lpstr>
      <vt:lpstr>La participación de las mujeres mexicanas en la fuerza laboral se encuentra por debajo de la de los hombres</vt:lpstr>
      <vt:lpstr>Foro Económico Mundial: México ocupa el lugar 83 de entre 135 países en la brecha de género</vt:lpstr>
      <vt:lpstr>Violencia contra las mujeres en México</vt:lpstr>
      <vt:lpstr>Las mujeres tienen una baja participación en roles de liderazgo</vt:lpstr>
      <vt:lpstr>Brechas Salariales en México</vt:lpstr>
      <vt:lpstr>Brecha salarial en EU</vt:lpstr>
      <vt:lpstr>Las cuotas y las leyes están ayudando a las mujeres a cerrar la brecha de género en la política</vt:lpstr>
      <vt:lpstr>Diplomática de la  ONU Samantha Power</vt:lpstr>
      <vt:lpstr>Presentación de PowerPoint</vt:lpstr>
      <vt:lpstr>Presentación de PowerPoint</vt:lpstr>
      <vt:lpstr>Presentación de PowerPoint</vt:lpstr>
      <vt:lpstr>Presentación de PowerPoint</vt:lpstr>
      <vt:lpstr>Presentación de PowerPoint</vt:lpstr>
      <vt:lpstr>Pero incluso en áreas en las que las mujeres suelen sobresalir, como la escritura y las artes, </vt:lpstr>
      <vt:lpstr>Presentación de PowerPoint</vt:lpstr>
      <vt:lpstr>Barreras</vt:lpstr>
      <vt:lpstr>Al principio de mi investigación, identifiqué las siguientes barreras externas</vt:lpstr>
      <vt:lpstr>Diplomas en Kindergarten</vt:lpstr>
      <vt:lpstr>Presentación de PowerPoint</vt:lpstr>
      <vt:lpstr>Las barreras externas afectan negativamente a las niñas y mujeres con talento</vt:lpstr>
      <vt:lpstr>Presentación de PowerPoint</vt:lpstr>
      <vt:lpstr>Presentación de PowerPoint</vt:lpstr>
      <vt:lpstr>Presentación de PowerPoint</vt:lpstr>
      <vt:lpstr>Pedro Sánchez, el nuevo primer ministro de España, dio a conocer al mundo al gabinete más poblado por mujeres después de que derrocó al Partido Popular conservador para ganar poder.</vt:lpstr>
      <vt:lpstr>Presentación de PowerPoint</vt:lpstr>
      <vt:lpstr>Las Mujeres en el Gobierno</vt:lpstr>
      <vt:lpstr>Presentación de PowerPoint</vt:lpstr>
      <vt:lpstr>Persisten las discrepancias salariales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También identifiqué: Barreras internas que enfrentan las mujeres con talento </vt:lpstr>
      <vt:lpstr>Escondiendo Habilidades</vt:lpstr>
      <vt:lpstr>El Síndrome del Impostor</vt:lpstr>
      <vt:lpstr>Presentación de PowerPoint</vt:lpstr>
      <vt:lpstr>Inseguridad en sí- misma, auto-crítica, y Comparaciones </vt:lpstr>
      <vt:lpstr>Carter AJ, Croft A, Lukas D, Sandstrom GM (2018) </vt:lpstr>
      <vt:lpstr>Auto-estima en Mujeres</vt:lpstr>
      <vt:lpstr>Teorías según Reis</vt:lpstr>
      <vt:lpstr>Presentación de PowerPoint</vt:lpstr>
      <vt:lpstr>Presentación de PowerPoint</vt:lpstr>
      <vt:lpstr>Presentación de PowerPoint</vt:lpstr>
      <vt:lpstr>Estudio sobre Mujeres Eminentes:  Decano en Ciencias</vt:lpstr>
      <vt:lpstr>Presentación de PowerPoint</vt:lpstr>
      <vt:lpstr>Recomendaciones</vt:lpstr>
      <vt:lpstr>Presentación de PowerPoint</vt:lpstr>
      <vt:lpstr>Presentación de PowerPoint</vt:lpstr>
      <vt:lpstr>Plan para niñas y mujeres talentosas</vt:lpstr>
      <vt:lpstr>Presentación de PowerPoint</vt:lpstr>
      <vt:lpstr>Presentación de PowerPoint</vt:lpstr>
      <vt:lpstr>Apoya a otras Niñas y Mujeres</vt:lpstr>
      <vt:lpstr>Presentación de PowerPoint</vt:lpstr>
      <vt:lpstr>Recomendaciones</vt:lpstr>
      <vt:lpstr>Presentación de PowerPoint</vt:lpstr>
      <vt:lpstr>Díganles a sus hijas y alumnas que:</vt:lpstr>
      <vt:lpstr>https://womenshistorymonth.gov</vt:lpstr>
      <vt:lpstr>Rachel Carson Historia de las Mujeres—SU HISTORIA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Apoyemos el talento de nuestros semejantes, así como el talento de nuestras alumnas e hijas</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Sally M. Reis</dc:creator>
  <cp:lastModifiedBy>Israel Daniel Salgado Ramírez</cp:lastModifiedBy>
  <cp:revision>137</cp:revision>
  <dcterms:created xsi:type="dcterms:W3CDTF">2011-03-22T19:54:05Z</dcterms:created>
  <dcterms:modified xsi:type="dcterms:W3CDTF">2019-02-14T21:33:40Z</dcterms:modified>
</cp:coreProperties>
</file>